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48" r:id="rId2"/>
    <p:sldMasterId id="2147483653" r:id="rId3"/>
  </p:sldMasterIdLst>
  <p:sldIdLst>
    <p:sldId id="256" r:id="rId4"/>
    <p:sldId id="257" r:id="rId5"/>
    <p:sldId id="264" r:id="rId6"/>
    <p:sldId id="266" r:id="rId7"/>
    <p:sldId id="265" r:id="rId8"/>
    <p:sldId id="267" r:id="rId9"/>
    <p:sldId id="270" r:id="rId10"/>
    <p:sldId id="268" r:id="rId11"/>
    <p:sldId id="272" r:id="rId12"/>
    <p:sldId id="271" r:id="rId13"/>
    <p:sldId id="269"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A9AC"/>
    <a:srgbClr val="ED1D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12" autoAdjust="0"/>
    <p:restoredTop sz="94664" autoAdjust="0"/>
  </p:normalViewPr>
  <p:slideViewPr>
    <p:cSldViewPr>
      <p:cViewPr varScale="1">
        <p:scale>
          <a:sx n="94" d="100"/>
          <a:sy n="94" d="100"/>
        </p:scale>
        <p:origin x="1632" y="19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4193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sp>
        <p:nvSpPr>
          <p:cNvPr id="7" name="Содержимое 2"/>
          <p:cNvSpPr>
            <a:spLocks noGrp="1"/>
          </p:cNvSpPr>
          <p:nvPr>
            <p:ph idx="1" hasCustomPrompt="1"/>
          </p:nvPr>
        </p:nvSpPr>
        <p:spPr>
          <a:xfrm>
            <a:off x="395536" y="1772835"/>
            <a:ext cx="8352928" cy="4320519"/>
          </a:xfrm>
          <a:prstGeom prst="rect">
            <a:avLst/>
          </a:prstGeom>
        </p:spPr>
        <p:txBody>
          <a:bodyPr/>
          <a:lstStyle>
            <a:lvl1pPr>
              <a:buNone/>
              <a:defRPr sz="1100">
                <a:latin typeface="Arial Narrow" pitchFamily="34" charset="0"/>
              </a:defRPr>
            </a:lvl1pPr>
          </a:lstStyle>
          <a:p>
            <a:r>
              <a:rPr lang="ru-RU" dirty="0"/>
              <a:t>Текст</a:t>
            </a:r>
          </a:p>
        </p:txBody>
      </p:sp>
      <p:sp>
        <p:nvSpPr>
          <p:cNvPr id="8" name="Содержимое 2"/>
          <p:cNvSpPr>
            <a:spLocks noGrp="1"/>
          </p:cNvSpPr>
          <p:nvPr>
            <p:ph idx="10" hasCustomPrompt="1"/>
          </p:nvPr>
        </p:nvSpPr>
        <p:spPr>
          <a:xfrm>
            <a:off x="395536" y="1052736"/>
            <a:ext cx="8352928" cy="720100"/>
          </a:xfrm>
          <a:prstGeom prst="rect">
            <a:avLst/>
          </a:prstGeom>
        </p:spPr>
        <p:txBody>
          <a:bodyPr/>
          <a:lstStyle>
            <a:lvl1pPr>
              <a:buNone/>
              <a:defRPr sz="1600" b="1">
                <a:latin typeface="Arial Narrow" pitchFamily="34" charset="0"/>
              </a:defRPr>
            </a:lvl1pPr>
          </a:lstStyle>
          <a:p>
            <a:r>
              <a:rPr lang="ru-RU" dirty="0"/>
              <a:t>Заголовок</a:t>
            </a:r>
          </a:p>
        </p:txBody>
      </p:sp>
    </p:spTree>
    <p:extLst>
      <p:ext uri="{BB962C8B-B14F-4D97-AF65-F5344CB8AC3E}">
        <p14:creationId xmlns:p14="http://schemas.microsoft.com/office/powerpoint/2010/main" val="2080829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Tree>
    <p:extLst>
      <p:ext uri="{BB962C8B-B14F-4D97-AF65-F5344CB8AC3E}">
        <p14:creationId xmlns:p14="http://schemas.microsoft.com/office/powerpoint/2010/main" val="8075699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9" name="Picture 5"/>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551" y="0"/>
            <a:ext cx="4456438" cy="636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1921080"/>
      </p:ext>
    </p:extLst>
  </p:cSld>
  <p:clrMap bg1="lt1" tx1="dk1" bg2="lt2" tx2="dk2" accent1="accent1" accent2="accent2" accent3="accent3" accent4="accent4" accent5="accent5" accent6="accent6" hlink="hlink" folHlink="folHlink"/>
  <p:sldLayoutIdLst>
    <p:sldLayoutId id="214748365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734445" y="6257426"/>
            <a:ext cx="3409555" cy="605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35758" y="203958"/>
            <a:ext cx="1733088" cy="560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0138005"/>
      </p:ext>
    </p:extLst>
  </p:cSld>
  <p:clrMap bg1="lt1" tx1="dk1" bg2="lt2" tx2="dk2" accent1="accent1" accent2="accent2" accent3="accent3" accent4="accent4" accent5="accent5" accent6="accent6" hlink="hlink" folHlink="folHlink"/>
  <p:sldLayoutIdLst>
    <p:sldLayoutId id="214748364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Заголовок 1"/>
          <p:cNvSpPr txBox="1">
            <a:spLocks/>
          </p:cNvSpPr>
          <p:nvPr userDrawn="1"/>
        </p:nvSpPr>
        <p:spPr>
          <a:xfrm>
            <a:off x="-684584" y="903040"/>
            <a:ext cx="9144000" cy="194421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lnSpc>
                <a:spcPts val="3600"/>
              </a:lnSpc>
            </a:pPr>
            <a:r>
              <a:rPr lang="ru-RU" sz="3600" b="1" i="1" dirty="0">
                <a:solidFill>
                  <a:srgbClr val="FF0000"/>
                </a:solidFill>
                <a:latin typeface="Arial" pitchFamily="34" charset="0"/>
                <a:cs typeface="Arial" pitchFamily="34" charset="0"/>
              </a:rPr>
              <a:t>Спасибо</a:t>
            </a:r>
          </a:p>
          <a:p>
            <a:pPr algn="r">
              <a:lnSpc>
                <a:spcPts val="3600"/>
              </a:lnSpc>
            </a:pPr>
            <a:r>
              <a:rPr lang="ru-RU" sz="3600" b="1" i="1" dirty="0">
                <a:solidFill>
                  <a:srgbClr val="FF0000"/>
                </a:solidFill>
                <a:latin typeface="Arial" pitchFamily="34" charset="0"/>
                <a:cs typeface="Arial" pitchFamily="34" charset="0"/>
              </a:rPr>
              <a:t>за внимание!</a:t>
            </a:r>
          </a:p>
        </p:txBody>
      </p:sp>
      <p:pic>
        <p:nvPicPr>
          <p:cNvPr id="3074"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938218" y="6257426"/>
            <a:ext cx="4205782" cy="600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0392226"/>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899591" y="1556792"/>
            <a:ext cx="7931865" cy="4392488"/>
          </a:xfrm>
          <a:prstGeom prst="rect">
            <a:avLst/>
          </a:prstGeom>
        </p:spPr>
        <p:txBody>
          <a:bodyPr anchor="b"/>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3600"/>
              </a:lnSpc>
            </a:pPr>
            <a:endParaRPr lang="ru-RU" sz="3600" b="1" i="1" dirty="0">
              <a:solidFill>
                <a:srgbClr val="FF0000"/>
              </a:solidFill>
              <a:latin typeface="Arial" pitchFamily="34" charset="0"/>
              <a:cs typeface="Arial" pitchFamily="34" charset="0"/>
            </a:endParaRPr>
          </a:p>
        </p:txBody>
      </p:sp>
      <p:pic>
        <p:nvPicPr>
          <p:cNvPr id="3" name="Рисунок 2"/>
          <p:cNvPicPr>
            <a:picLocks noChangeAspect="1"/>
          </p:cNvPicPr>
          <p:nvPr/>
        </p:nvPicPr>
        <p:blipFill>
          <a:blip r:embed="rId2"/>
          <a:stretch>
            <a:fillRect/>
          </a:stretch>
        </p:blipFill>
        <p:spPr>
          <a:xfrm>
            <a:off x="251520" y="836712"/>
            <a:ext cx="8784976" cy="4780822"/>
          </a:xfrm>
          <a:prstGeom prst="rect">
            <a:avLst/>
          </a:prstGeom>
        </p:spPr>
      </p:pic>
    </p:spTree>
    <p:extLst>
      <p:ext uri="{BB962C8B-B14F-4D97-AF65-F5344CB8AC3E}">
        <p14:creationId xmlns:p14="http://schemas.microsoft.com/office/powerpoint/2010/main" val="1740240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228EC157-B0E5-4B60-A114-5CBC74D32B4D}"/>
              </a:ext>
            </a:extLst>
          </p:cNvPr>
          <p:cNvSpPr txBox="1"/>
          <p:nvPr/>
        </p:nvSpPr>
        <p:spPr>
          <a:xfrm>
            <a:off x="5220072" y="6237312"/>
            <a:ext cx="1872208" cy="507831"/>
          </a:xfrm>
          <a:prstGeom prst="rect">
            <a:avLst/>
          </a:prstGeom>
          <a:solidFill>
            <a:schemeClr val="bg1"/>
          </a:solidFill>
        </p:spPr>
        <p:txBody>
          <a:bodyPr wrap="square" rtlCol="0">
            <a:spAutoFit/>
          </a:bodyPr>
          <a:lstStyle/>
          <a:p>
            <a:pPr algn="r"/>
            <a:r>
              <a:rPr lang="en-US" sz="900" b="1" i="1" dirty="0">
                <a:solidFill>
                  <a:srgbClr val="FF0000"/>
                </a:solidFill>
                <a:latin typeface="Arial" panose="020B0604020202020204" pitchFamily="34" charset="0"/>
                <a:cs typeface="Arial" panose="020B0604020202020204" pitchFamily="34" charset="0"/>
              </a:rPr>
              <a:t>TIME IS ESSENTIAL,</a:t>
            </a:r>
            <a:br>
              <a:rPr lang="en-US" sz="900" b="1" i="1" dirty="0">
                <a:solidFill>
                  <a:srgbClr val="FF0000"/>
                </a:solidFill>
                <a:latin typeface="Arial" panose="020B0604020202020204" pitchFamily="34" charset="0"/>
                <a:cs typeface="Arial" panose="020B0604020202020204" pitchFamily="34" charset="0"/>
              </a:rPr>
            </a:br>
            <a:r>
              <a:rPr lang="en-US" sz="900" b="1" i="1" dirty="0">
                <a:solidFill>
                  <a:srgbClr val="FF0000"/>
                </a:solidFill>
                <a:latin typeface="Arial" panose="020B0604020202020204" pitchFamily="34" charset="0"/>
                <a:cs typeface="Arial" panose="020B0604020202020204" pitchFamily="34" charset="0"/>
              </a:rPr>
              <a:t>AND WE SAVE IT</a:t>
            </a:r>
            <a:r>
              <a:rPr lang="en-US" sz="900" b="1" i="1" dirty="0">
                <a:solidFill>
                  <a:schemeClr val="bg1"/>
                </a:solidFill>
                <a:latin typeface="Arial" panose="020B0604020202020204" pitchFamily="34" charset="0"/>
                <a:cs typeface="Arial" panose="020B0604020202020204" pitchFamily="34" charset="0"/>
              </a:rPr>
              <a:t>.</a:t>
            </a:r>
            <a:br>
              <a:rPr lang="en-US" sz="900" b="1" i="1" dirty="0">
                <a:solidFill>
                  <a:srgbClr val="FF0000"/>
                </a:solidFill>
                <a:latin typeface="Arial" panose="020B0604020202020204" pitchFamily="34" charset="0"/>
                <a:cs typeface="Arial" panose="020B0604020202020204" pitchFamily="34" charset="0"/>
              </a:rPr>
            </a:br>
            <a:r>
              <a:rPr lang="en-US" sz="900" b="1" i="1" dirty="0">
                <a:solidFill>
                  <a:srgbClr val="FF0000"/>
                </a:solidFill>
                <a:latin typeface="Arial" panose="020B0604020202020204" pitchFamily="34" charset="0"/>
                <a:cs typeface="Arial" panose="020B0604020202020204" pitchFamily="34" charset="0"/>
              </a:rPr>
              <a:t>FOR YOU</a:t>
            </a:r>
            <a:r>
              <a:rPr lang="en-US" sz="900" b="1" i="1" dirty="0">
                <a:solidFill>
                  <a:schemeClr val="bg1"/>
                </a:solidFill>
                <a:latin typeface="Arial" panose="020B0604020202020204" pitchFamily="34" charset="0"/>
                <a:cs typeface="Arial" panose="020B0604020202020204" pitchFamily="34" charset="0"/>
              </a:rPr>
              <a:t>..</a:t>
            </a:r>
            <a:r>
              <a:rPr lang="en-US" sz="900" b="1" i="1" dirty="0">
                <a:solidFill>
                  <a:srgbClr val="FF0000"/>
                </a:solidFill>
                <a:latin typeface="Arial" panose="020B0604020202020204" pitchFamily="34" charset="0"/>
                <a:cs typeface="Arial" panose="020B0604020202020204" pitchFamily="34" charset="0"/>
              </a:rPr>
              <a:t> </a:t>
            </a:r>
          </a:p>
        </p:txBody>
      </p:sp>
      <p:sp>
        <p:nvSpPr>
          <p:cNvPr id="9" name="TextBox 8"/>
          <p:cNvSpPr txBox="1"/>
          <p:nvPr/>
        </p:nvSpPr>
        <p:spPr>
          <a:xfrm>
            <a:off x="537941" y="954968"/>
            <a:ext cx="4896544" cy="338554"/>
          </a:xfrm>
          <a:prstGeom prst="rect">
            <a:avLst/>
          </a:prstGeom>
          <a:noFill/>
        </p:spPr>
        <p:txBody>
          <a:bodyPr wrap="square" rtlCol="0">
            <a:spAutoFit/>
          </a:bodyPr>
          <a:lstStyle/>
          <a:p>
            <a:r>
              <a:rPr lang="ru-RU" sz="1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ОБЪЕКТЫ, КОТОРЫМИ МЫ ГОРДИМСЯ</a:t>
            </a:r>
          </a:p>
        </p:txBody>
      </p:sp>
      <p:cxnSp>
        <p:nvCxnSpPr>
          <p:cNvPr id="3" name="Прямая соединительная линия 2">
            <a:extLst>
              <a:ext uri="{FF2B5EF4-FFF2-40B4-BE49-F238E27FC236}">
                <a16:creationId xmlns:a16="http://schemas.microsoft.com/office/drawing/2014/main" id="{224C72E7-5E95-41CA-8DC2-362C7BF7D9C4}"/>
              </a:ext>
            </a:extLst>
          </p:cNvPr>
          <p:cNvCxnSpPr/>
          <p:nvPr/>
        </p:nvCxnSpPr>
        <p:spPr>
          <a:xfrm flipV="1">
            <a:off x="1089103" y="1767166"/>
            <a:ext cx="386553" cy="130179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Прямая соединительная линия 4">
            <a:extLst>
              <a:ext uri="{FF2B5EF4-FFF2-40B4-BE49-F238E27FC236}">
                <a16:creationId xmlns:a16="http://schemas.microsoft.com/office/drawing/2014/main" id="{305F20E6-F772-43C7-8435-37E1B5E1396F}"/>
              </a:ext>
            </a:extLst>
          </p:cNvPr>
          <p:cNvCxnSpPr>
            <a:cxnSpLocks/>
          </p:cNvCxnSpPr>
          <p:nvPr/>
        </p:nvCxnSpPr>
        <p:spPr>
          <a:xfrm flipV="1">
            <a:off x="1435075" y="2136498"/>
            <a:ext cx="121741" cy="39215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a:extLst>
              <a:ext uri="{FF2B5EF4-FFF2-40B4-BE49-F238E27FC236}">
                <a16:creationId xmlns:a16="http://schemas.microsoft.com/office/drawing/2014/main" id="{4E2E7646-25CC-4A77-8C0B-32BCB4872BFD}"/>
              </a:ext>
            </a:extLst>
          </p:cNvPr>
          <p:cNvCxnSpPr>
            <a:cxnSpLocks/>
          </p:cNvCxnSpPr>
          <p:nvPr/>
        </p:nvCxnSpPr>
        <p:spPr>
          <a:xfrm flipV="1">
            <a:off x="5076056" y="2136498"/>
            <a:ext cx="288032" cy="126901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a:extLst>
              <a:ext uri="{FF2B5EF4-FFF2-40B4-BE49-F238E27FC236}">
                <a16:creationId xmlns:a16="http://schemas.microsoft.com/office/drawing/2014/main" id="{9D8E5751-2133-43BB-B810-504E62E496E8}"/>
              </a:ext>
            </a:extLst>
          </p:cNvPr>
          <p:cNvCxnSpPr>
            <a:cxnSpLocks/>
          </p:cNvCxnSpPr>
          <p:nvPr/>
        </p:nvCxnSpPr>
        <p:spPr>
          <a:xfrm flipV="1">
            <a:off x="5215495" y="1651790"/>
            <a:ext cx="445778" cy="1753722"/>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a:extLst>
              <a:ext uri="{FF2B5EF4-FFF2-40B4-BE49-F238E27FC236}">
                <a16:creationId xmlns:a16="http://schemas.microsoft.com/office/drawing/2014/main" id="{8EE8214E-4F2F-45DC-A789-B52BFB6FC804}"/>
              </a:ext>
            </a:extLst>
          </p:cNvPr>
          <p:cNvCxnSpPr/>
          <p:nvPr/>
        </p:nvCxnSpPr>
        <p:spPr>
          <a:xfrm flipV="1">
            <a:off x="1089103" y="3933056"/>
            <a:ext cx="467713" cy="217284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Рисунок 1"/>
          <p:cNvPicPr>
            <a:picLocks noChangeAspect="1"/>
          </p:cNvPicPr>
          <p:nvPr/>
        </p:nvPicPr>
        <p:blipFill>
          <a:blip r:embed="rId2"/>
          <a:stretch>
            <a:fillRect/>
          </a:stretch>
        </p:blipFill>
        <p:spPr>
          <a:xfrm>
            <a:off x="610755" y="1563804"/>
            <a:ext cx="3601206" cy="2118223"/>
          </a:xfrm>
          <a:prstGeom prst="rect">
            <a:avLst/>
          </a:prstGeom>
          <a:effectLst>
            <a:outerShdw blurRad="292100" dist="50800" dir="2700000" algn="ctr" rotWithShape="0">
              <a:schemeClr val="tx1">
                <a:lumMod val="75000"/>
                <a:lumOff val="25000"/>
                <a:alpha val="65000"/>
              </a:schemeClr>
            </a:outerShdw>
          </a:effectLst>
        </p:spPr>
      </p:pic>
      <p:pic>
        <p:nvPicPr>
          <p:cNvPr id="4" name="Рисунок 3"/>
          <p:cNvPicPr>
            <a:picLocks noChangeAspect="1"/>
          </p:cNvPicPr>
          <p:nvPr/>
        </p:nvPicPr>
        <p:blipFill>
          <a:blip r:embed="rId3"/>
          <a:stretch>
            <a:fillRect/>
          </a:stretch>
        </p:blipFill>
        <p:spPr>
          <a:xfrm>
            <a:off x="610754" y="3942135"/>
            <a:ext cx="3601207" cy="2235888"/>
          </a:xfrm>
          <a:prstGeom prst="rect">
            <a:avLst/>
          </a:prstGeom>
          <a:effectLst>
            <a:outerShdw blurRad="292100" dist="50800" dir="2700000" algn="ctr" rotWithShape="0">
              <a:schemeClr val="tx1">
                <a:lumMod val="85000"/>
                <a:lumOff val="15000"/>
                <a:alpha val="65000"/>
              </a:schemeClr>
            </a:outerShdw>
          </a:effectLst>
        </p:spPr>
      </p:pic>
      <p:sp>
        <p:nvSpPr>
          <p:cNvPr id="19" name="TextBox 18">
            <a:extLst>
              <a:ext uri="{FF2B5EF4-FFF2-40B4-BE49-F238E27FC236}">
                <a16:creationId xmlns:a16="http://schemas.microsoft.com/office/drawing/2014/main" id="{E4588CA9-C3F0-453B-8410-AAC850C48638}"/>
              </a:ext>
            </a:extLst>
          </p:cNvPr>
          <p:cNvSpPr txBox="1"/>
          <p:nvPr/>
        </p:nvSpPr>
        <p:spPr>
          <a:xfrm>
            <a:off x="754897" y="1724358"/>
            <a:ext cx="1292923" cy="276999"/>
          </a:xfrm>
          <a:prstGeom prst="rect">
            <a:avLst/>
          </a:prstGeom>
          <a:solidFill>
            <a:schemeClr val="bg1"/>
          </a:solidFill>
        </p:spPr>
        <p:txBody>
          <a:bodyPr wrap="square" rtlCol="0">
            <a:spAutoFit/>
          </a:bodyPr>
          <a:lstStyle/>
          <a:p>
            <a:r>
              <a:rPr lang="ru-RU" sz="1200" b="1" dirty="0">
                <a:solidFill>
                  <a:schemeClr val="bg1">
                    <a:lumMod val="65000"/>
                  </a:schemeClr>
                </a:solidFill>
                <a:latin typeface="Arial" panose="020B0604020202020204" pitchFamily="34" charset="0"/>
                <a:cs typeface="Arial" panose="020B0604020202020204" pitchFamily="34" charset="0"/>
              </a:rPr>
              <a:t>ЛАЭС-2</a:t>
            </a:r>
          </a:p>
        </p:txBody>
      </p:sp>
      <p:sp>
        <p:nvSpPr>
          <p:cNvPr id="21" name="TextBox 20">
            <a:extLst>
              <a:ext uri="{FF2B5EF4-FFF2-40B4-BE49-F238E27FC236}">
                <a16:creationId xmlns:a16="http://schemas.microsoft.com/office/drawing/2014/main" id="{E4588CA9-C3F0-453B-8410-AAC850C48638}"/>
              </a:ext>
            </a:extLst>
          </p:cNvPr>
          <p:cNvSpPr txBox="1"/>
          <p:nvPr/>
        </p:nvSpPr>
        <p:spPr>
          <a:xfrm>
            <a:off x="680601" y="4077072"/>
            <a:ext cx="1441516" cy="461665"/>
          </a:xfrm>
          <a:prstGeom prst="rect">
            <a:avLst/>
          </a:prstGeom>
          <a:solidFill>
            <a:schemeClr val="bg1"/>
          </a:solidFill>
        </p:spPr>
        <p:txBody>
          <a:bodyPr wrap="square" rtlCol="0">
            <a:spAutoFit/>
          </a:bodyPr>
          <a:lstStyle/>
          <a:p>
            <a:r>
              <a:rPr lang="ru-RU" sz="1200" b="1" dirty="0">
                <a:solidFill>
                  <a:schemeClr val="bg1">
                    <a:lumMod val="65000"/>
                  </a:schemeClr>
                </a:solidFill>
                <a:latin typeface="Arial" panose="020B0604020202020204" pitchFamily="34" charset="0"/>
                <a:cs typeface="Arial" panose="020B0604020202020204" pitchFamily="34" charset="0"/>
              </a:rPr>
              <a:t>САХАЛИНСКАЯ ГРЭС-2</a:t>
            </a:r>
          </a:p>
        </p:txBody>
      </p:sp>
      <p:sp>
        <p:nvSpPr>
          <p:cNvPr id="6" name="Прямоугольник 5"/>
          <p:cNvSpPr/>
          <p:nvPr/>
        </p:nvSpPr>
        <p:spPr>
          <a:xfrm>
            <a:off x="4543863" y="3984739"/>
            <a:ext cx="2769766" cy="1107996"/>
          </a:xfrm>
          <a:prstGeom prst="rect">
            <a:avLst/>
          </a:prstGeom>
        </p:spPr>
        <p:txBody>
          <a:bodyPr wrap="square">
            <a:spAutoFit/>
          </a:bodyPr>
          <a:lstStyle/>
          <a:p>
            <a:r>
              <a:rPr lang="ru-RU" sz="1100" dirty="0">
                <a:latin typeface="Arial" panose="020B0604020202020204" pitchFamily="34" charset="0"/>
                <a:cs typeface="Arial" panose="020B0604020202020204" pitchFamily="34" charset="0"/>
              </a:rPr>
              <a:t>Ввод в работу Сахалинской ГРЭС-2 позволит создать запас мощности и надежности энергетической инфраструктуры для роста промышленности региона и развития производственного сектора.</a:t>
            </a:r>
          </a:p>
        </p:txBody>
      </p:sp>
      <p:sp>
        <p:nvSpPr>
          <p:cNvPr id="7" name="Прямоугольник 6"/>
          <p:cNvSpPr/>
          <p:nvPr/>
        </p:nvSpPr>
        <p:spPr>
          <a:xfrm>
            <a:off x="4543863" y="1651789"/>
            <a:ext cx="3148485" cy="1615827"/>
          </a:xfrm>
          <a:prstGeom prst="rect">
            <a:avLst/>
          </a:prstGeom>
        </p:spPr>
        <p:txBody>
          <a:bodyPr wrap="square">
            <a:spAutoFit/>
          </a:bodyPr>
          <a:lstStyle/>
          <a:p>
            <a:r>
              <a:rPr lang="ru-RU" sz="1100" dirty="0">
                <a:latin typeface="Arial" panose="020B0604020202020204" pitchFamily="34" charset="0"/>
                <a:cs typeface="Arial" panose="020B0604020202020204" pitchFamily="34" charset="0"/>
              </a:rPr>
              <a:t>Главная отличительная особенность ЛАЭС-2 от действующей ЛАЭС-1, это использование реакторов нового поколения – ВВЭР-1200, взамен прежних РБМК-1000. Новые энергоблоки позволят обеспечить выработку электроэнергии в объеме не менее 32,8 млрд. кВт/ч в год, а также поэтапно заменят действующие мощности ЛАЭС-1 по истечение срока эксплуатации.</a:t>
            </a:r>
          </a:p>
        </p:txBody>
      </p:sp>
    </p:spTree>
    <p:extLst>
      <p:ext uri="{BB962C8B-B14F-4D97-AF65-F5344CB8AC3E}">
        <p14:creationId xmlns:p14="http://schemas.microsoft.com/office/powerpoint/2010/main" val="3217273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228EC157-B0E5-4B60-A114-5CBC74D32B4D}"/>
              </a:ext>
            </a:extLst>
          </p:cNvPr>
          <p:cNvSpPr txBox="1"/>
          <p:nvPr/>
        </p:nvSpPr>
        <p:spPr>
          <a:xfrm>
            <a:off x="5220072" y="6237312"/>
            <a:ext cx="1872208" cy="507831"/>
          </a:xfrm>
          <a:prstGeom prst="rect">
            <a:avLst/>
          </a:prstGeom>
          <a:solidFill>
            <a:schemeClr val="bg1"/>
          </a:solidFill>
        </p:spPr>
        <p:txBody>
          <a:bodyPr wrap="square" rtlCol="0">
            <a:spAutoFit/>
          </a:bodyPr>
          <a:lstStyle/>
          <a:p>
            <a:pPr algn="r"/>
            <a:r>
              <a:rPr lang="en-US" sz="900" b="1" i="1" dirty="0">
                <a:solidFill>
                  <a:srgbClr val="FF0000"/>
                </a:solidFill>
                <a:latin typeface="Arial" panose="020B0604020202020204" pitchFamily="34" charset="0"/>
                <a:cs typeface="Arial" panose="020B0604020202020204" pitchFamily="34" charset="0"/>
              </a:rPr>
              <a:t>TIME IS ESSENTIAL,</a:t>
            </a:r>
            <a:br>
              <a:rPr lang="en-US" sz="900" b="1" i="1" dirty="0">
                <a:solidFill>
                  <a:srgbClr val="FF0000"/>
                </a:solidFill>
                <a:latin typeface="Arial" panose="020B0604020202020204" pitchFamily="34" charset="0"/>
                <a:cs typeface="Arial" panose="020B0604020202020204" pitchFamily="34" charset="0"/>
              </a:rPr>
            </a:br>
            <a:r>
              <a:rPr lang="en-US" sz="900" b="1" i="1" dirty="0">
                <a:solidFill>
                  <a:srgbClr val="FF0000"/>
                </a:solidFill>
                <a:latin typeface="Arial" panose="020B0604020202020204" pitchFamily="34" charset="0"/>
                <a:cs typeface="Arial" panose="020B0604020202020204" pitchFamily="34" charset="0"/>
              </a:rPr>
              <a:t>AND WE SAVE IT</a:t>
            </a:r>
            <a:r>
              <a:rPr lang="en-US" sz="900" b="1" i="1" dirty="0">
                <a:solidFill>
                  <a:schemeClr val="bg1"/>
                </a:solidFill>
                <a:latin typeface="Arial" panose="020B0604020202020204" pitchFamily="34" charset="0"/>
                <a:cs typeface="Arial" panose="020B0604020202020204" pitchFamily="34" charset="0"/>
              </a:rPr>
              <a:t>.</a:t>
            </a:r>
            <a:br>
              <a:rPr lang="en-US" sz="900" b="1" i="1" dirty="0">
                <a:solidFill>
                  <a:srgbClr val="FF0000"/>
                </a:solidFill>
                <a:latin typeface="Arial" panose="020B0604020202020204" pitchFamily="34" charset="0"/>
                <a:cs typeface="Arial" panose="020B0604020202020204" pitchFamily="34" charset="0"/>
              </a:rPr>
            </a:br>
            <a:r>
              <a:rPr lang="en-US" sz="900" b="1" i="1" dirty="0">
                <a:solidFill>
                  <a:srgbClr val="FF0000"/>
                </a:solidFill>
                <a:latin typeface="Arial" panose="020B0604020202020204" pitchFamily="34" charset="0"/>
                <a:cs typeface="Arial" panose="020B0604020202020204" pitchFamily="34" charset="0"/>
              </a:rPr>
              <a:t>FOR YOU</a:t>
            </a:r>
            <a:r>
              <a:rPr lang="en-US" sz="900" b="1" i="1" dirty="0">
                <a:solidFill>
                  <a:schemeClr val="bg1"/>
                </a:solidFill>
                <a:latin typeface="Arial" panose="020B0604020202020204" pitchFamily="34" charset="0"/>
                <a:cs typeface="Arial" panose="020B0604020202020204" pitchFamily="34" charset="0"/>
              </a:rPr>
              <a:t>..</a:t>
            </a:r>
            <a:r>
              <a:rPr lang="en-US" sz="900" b="1" i="1" dirty="0">
                <a:solidFill>
                  <a:srgbClr val="FF0000"/>
                </a:solidFill>
                <a:latin typeface="Arial" panose="020B0604020202020204" pitchFamily="34" charset="0"/>
                <a:cs typeface="Arial" panose="020B0604020202020204" pitchFamily="34" charset="0"/>
              </a:rPr>
              <a:t> </a:t>
            </a:r>
          </a:p>
        </p:txBody>
      </p:sp>
      <p:pic>
        <p:nvPicPr>
          <p:cNvPr id="11" name="Рисунок 10"/>
          <p:cNvPicPr>
            <a:picLocks noChangeAspect="1"/>
          </p:cNvPicPr>
          <p:nvPr/>
        </p:nvPicPr>
        <p:blipFill>
          <a:blip r:embed="rId2"/>
          <a:stretch>
            <a:fillRect/>
          </a:stretch>
        </p:blipFill>
        <p:spPr>
          <a:xfrm>
            <a:off x="910083" y="3900905"/>
            <a:ext cx="3210664" cy="1894639"/>
          </a:xfrm>
          <a:prstGeom prst="rect">
            <a:avLst/>
          </a:prstGeom>
          <a:ln>
            <a:noFill/>
          </a:ln>
          <a:effectLst>
            <a:outerShdw blurRad="292100" dist="139700" dir="2700000" algn="tl" rotWithShape="0">
              <a:srgbClr val="333333">
                <a:alpha val="65000"/>
              </a:srgbClr>
            </a:outerShdw>
          </a:effectLst>
        </p:spPr>
      </p:pic>
      <p:pic>
        <p:nvPicPr>
          <p:cNvPr id="12" name="Рисунок 11"/>
          <p:cNvPicPr>
            <a:picLocks noChangeAspect="1"/>
          </p:cNvPicPr>
          <p:nvPr/>
        </p:nvPicPr>
        <p:blipFill>
          <a:blip r:embed="rId3"/>
          <a:stretch>
            <a:fillRect/>
          </a:stretch>
        </p:blipFill>
        <p:spPr>
          <a:xfrm>
            <a:off x="880387" y="1526954"/>
            <a:ext cx="3240360" cy="1825422"/>
          </a:xfrm>
          <a:prstGeom prst="rect">
            <a:avLst/>
          </a:prstGeom>
          <a:ln>
            <a:noFill/>
          </a:ln>
          <a:effectLst>
            <a:outerShdw blurRad="292100" dist="139700" dir="2700000" algn="tl" rotWithShape="0">
              <a:srgbClr val="333333">
                <a:alpha val="65000"/>
              </a:srgbClr>
            </a:outerShdw>
          </a:effectLst>
        </p:spPr>
      </p:pic>
      <p:sp>
        <p:nvSpPr>
          <p:cNvPr id="15" name="TextBox 14">
            <a:extLst>
              <a:ext uri="{FF2B5EF4-FFF2-40B4-BE49-F238E27FC236}">
                <a16:creationId xmlns:a16="http://schemas.microsoft.com/office/drawing/2014/main" id="{02C204E7-36B3-4774-8153-6F9AE1E3D63B}"/>
              </a:ext>
            </a:extLst>
          </p:cNvPr>
          <p:cNvSpPr txBox="1"/>
          <p:nvPr/>
        </p:nvSpPr>
        <p:spPr>
          <a:xfrm>
            <a:off x="880387" y="1579114"/>
            <a:ext cx="1354777" cy="600164"/>
          </a:xfrm>
          <a:prstGeom prst="rect">
            <a:avLst/>
          </a:prstGeom>
          <a:solidFill>
            <a:srgbClr val="A7A9AC"/>
          </a:solidFill>
        </p:spPr>
        <p:txBody>
          <a:bodyPr wrap="square" rtlCol="0">
            <a:spAutoFit/>
          </a:bodyPr>
          <a:lstStyle/>
          <a:p>
            <a:r>
              <a:rPr lang="ru-RU" sz="1100" b="1" dirty="0">
                <a:solidFill>
                  <a:schemeClr val="bg1"/>
                </a:solidFill>
                <a:latin typeface="Arial" panose="020B0604020202020204" pitchFamily="34" charset="0"/>
                <a:cs typeface="Arial" panose="020B0604020202020204" pitchFamily="34" charset="0"/>
              </a:rPr>
              <a:t>СМОЛЕНСКИЙ АВИАЦИОННЫЙ ЗАВОД</a:t>
            </a:r>
          </a:p>
        </p:txBody>
      </p:sp>
      <p:sp>
        <p:nvSpPr>
          <p:cNvPr id="17" name="TextBox 16">
            <a:extLst>
              <a:ext uri="{FF2B5EF4-FFF2-40B4-BE49-F238E27FC236}">
                <a16:creationId xmlns:a16="http://schemas.microsoft.com/office/drawing/2014/main" id="{7B2073D1-902B-473F-B7BC-9404030663CA}"/>
              </a:ext>
            </a:extLst>
          </p:cNvPr>
          <p:cNvSpPr txBox="1"/>
          <p:nvPr/>
        </p:nvSpPr>
        <p:spPr>
          <a:xfrm>
            <a:off x="910083" y="3911185"/>
            <a:ext cx="1148907" cy="646331"/>
          </a:xfrm>
          <a:prstGeom prst="rect">
            <a:avLst/>
          </a:prstGeom>
          <a:solidFill>
            <a:schemeClr val="bg1"/>
          </a:solidFill>
        </p:spPr>
        <p:txBody>
          <a:bodyPr wrap="square" rtlCol="0">
            <a:spAutoFit/>
          </a:bodyPr>
          <a:lstStyle/>
          <a:p>
            <a:r>
              <a:rPr lang="ru-RU" sz="1200" b="1" dirty="0">
                <a:solidFill>
                  <a:schemeClr val="bg1">
                    <a:lumMod val="65000"/>
                  </a:schemeClr>
                </a:solidFill>
                <a:latin typeface="Arial" panose="020B0604020202020204" pitchFamily="34" charset="0"/>
                <a:cs typeface="Arial" panose="020B0604020202020204" pitchFamily="34" charset="0"/>
              </a:rPr>
              <a:t>ЖИЛОЙ КОМПЛЕКС «ТЕТРИС»</a:t>
            </a:r>
          </a:p>
        </p:txBody>
      </p:sp>
      <p:cxnSp>
        <p:nvCxnSpPr>
          <p:cNvPr id="5" name="Прямая соединительная линия 4">
            <a:extLst>
              <a:ext uri="{FF2B5EF4-FFF2-40B4-BE49-F238E27FC236}">
                <a16:creationId xmlns:a16="http://schemas.microsoft.com/office/drawing/2014/main" id="{305F20E6-F772-43C7-8435-37E1B5E1396F}"/>
              </a:ext>
            </a:extLst>
          </p:cNvPr>
          <p:cNvCxnSpPr>
            <a:cxnSpLocks/>
          </p:cNvCxnSpPr>
          <p:nvPr/>
        </p:nvCxnSpPr>
        <p:spPr>
          <a:xfrm flipV="1">
            <a:off x="1435075" y="2136498"/>
            <a:ext cx="121741" cy="39215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a:extLst>
              <a:ext uri="{FF2B5EF4-FFF2-40B4-BE49-F238E27FC236}">
                <a16:creationId xmlns:a16="http://schemas.microsoft.com/office/drawing/2014/main" id="{4E2E7646-25CC-4A77-8C0B-32BCB4872BFD}"/>
              </a:ext>
            </a:extLst>
          </p:cNvPr>
          <p:cNvCxnSpPr>
            <a:cxnSpLocks/>
          </p:cNvCxnSpPr>
          <p:nvPr/>
        </p:nvCxnSpPr>
        <p:spPr>
          <a:xfrm flipV="1">
            <a:off x="5076056" y="2136498"/>
            <a:ext cx="288032" cy="126901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a:extLst>
              <a:ext uri="{FF2B5EF4-FFF2-40B4-BE49-F238E27FC236}">
                <a16:creationId xmlns:a16="http://schemas.microsoft.com/office/drawing/2014/main" id="{9D8E5751-2133-43BB-B810-504E62E496E8}"/>
              </a:ext>
            </a:extLst>
          </p:cNvPr>
          <p:cNvCxnSpPr>
            <a:cxnSpLocks/>
          </p:cNvCxnSpPr>
          <p:nvPr/>
        </p:nvCxnSpPr>
        <p:spPr>
          <a:xfrm flipV="1">
            <a:off x="1052406" y="1654101"/>
            <a:ext cx="445778" cy="1753722"/>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a:extLst>
              <a:ext uri="{FF2B5EF4-FFF2-40B4-BE49-F238E27FC236}">
                <a16:creationId xmlns:a16="http://schemas.microsoft.com/office/drawing/2014/main" id="{8EE8214E-4F2F-45DC-A789-B52BFB6FC804}"/>
              </a:ext>
            </a:extLst>
          </p:cNvPr>
          <p:cNvCxnSpPr/>
          <p:nvPr/>
        </p:nvCxnSpPr>
        <p:spPr>
          <a:xfrm flipV="1">
            <a:off x="1089103" y="3933056"/>
            <a:ext cx="467713" cy="217284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24935" y="916070"/>
            <a:ext cx="4896544" cy="338554"/>
          </a:xfrm>
          <a:prstGeom prst="rect">
            <a:avLst/>
          </a:prstGeom>
          <a:noFill/>
        </p:spPr>
        <p:txBody>
          <a:bodyPr wrap="square" rtlCol="0">
            <a:spAutoFit/>
          </a:bodyPr>
          <a:lstStyle/>
          <a:p>
            <a:r>
              <a:rPr lang="ru-RU" sz="1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ОБЪЕКТЫ, КОТОРЫМИ МЫ ГОРДИМСЯ</a:t>
            </a:r>
          </a:p>
        </p:txBody>
      </p:sp>
      <p:sp>
        <p:nvSpPr>
          <p:cNvPr id="19" name="Прямоугольник 18"/>
          <p:cNvSpPr/>
          <p:nvPr/>
        </p:nvSpPr>
        <p:spPr>
          <a:xfrm>
            <a:off x="4315767" y="1657431"/>
            <a:ext cx="3148485" cy="1107996"/>
          </a:xfrm>
          <a:prstGeom prst="rect">
            <a:avLst/>
          </a:prstGeom>
        </p:spPr>
        <p:txBody>
          <a:bodyPr wrap="square">
            <a:spAutoFit/>
          </a:bodyPr>
          <a:lstStyle/>
          <a:p>
            <a:r>
              <a:rPr lang="ru-RU" sz="1100" dirty="0">
                <a:latin typeface="Arial" panose="020B0604020202020204" pitchFamily="34" charset="0"/>
                <a:cs typeface="Arial" panose="020B0604020202020204" pitchFamily="34" charset="0"/>
              </a:rPr>
              <a:t>На данный момент проводится реконструкция старейшего авиационного предприятия России, который за время своего функционирования выпустил детали к десяткам различных самолетов, в том числе ЯК-40, ЯК-42, Як 18.</a:t>
            </a:r>
          </a:p>
        </p:txBody>
      </p:sp>
      <p:sp>
        <p:nvSpPr>
          <p:cNvPr id="21" name="Прямоугольник 20"/>
          <p:cNvSpPr/>
          <p:nvPr/>
        </p:nvSpPr>
        <p:spPr>
          <a:xfrm>
            <a:off x="4315767" y="4043558"/>
            <a:ext cx="3148485" cy="1277273"/>
          </a:xfrm>
          <a:prstGeom prst="rect">
            <a:avLst/>
          </a:prstGeom>
        </p:spPr>
        <p:txBody>
          <a:bodyPr wrap="square">
            <a:spAutoFit/>
          </a:bodyPr>
          <a:lstStyle/>
          <a:p>
            <a:r>
              <a:rPr lang="ru-RU" sz="1100" dirty="0">
                <a:latin typeface="Arial" panose="020B0604020202020204" pitchFamily="34" charset="0"/>
                <a:cs typeface="Arial" panose="020B0604020202020204" pitchFamily="34" charset="0"/>
              </a:rPr>
              <a:t>Комплекс представляет собой автономный </a:t>
            </a:r>
            <a:r>
              <a:rPr lang="ru-RU" sz="1100" dirty="0" err="1">
                <a:latin typeface="Arial" panose="020B0604020202020204" pitchFamily="34" charset="0"/>
                <a:cs typeface="Arial" panose="020B0604020202020204" pitchFamily="34" charset="0"/>
              </a:rPr>
              <a:t>микрогород</a:t>
            </a:r>
            <a:r>
              <a:rPr lang="ru-RU" sz="1100" dirty="0">
                <a:latin typeface="Arial" panose="020B0604020202020204" pitchFamily="34" charset="0"/>
                <a:cs typeface="Arial" panose="020B0604020202020204" pitchFamily="34" charset="0"/>
              </a:rPr>
              <a:t> с собственной инфраструктурой, объединяющий жизнь в экологически чистом районе со столичным комфортом. Этот проект создан российскими и зарубежными архитекторами для оптимистичных, активных и амбициозных людей.</a:t>
            </a:r>
          </a:p>
        </p:txBody>
      </p:sp>
    </p:spTree>
    <p:extLst>
      <p:ext uri="{BB962C8B-B14F-4D97-AF65-F5344CB8AC3E}">
        <p14:creationId xmlns:p14="http://schemas.microsoft.com/office/powerpoint/2010/main" val="2649298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980728"/>
            <a:ext cx="8496944" cy="5184577"/>
          </a:xfrm>
        </p:spPr>
        <p:txBody>
          <a:bodyPr/>
          <a:lstStyle/>
          <a:p>
            <a:pPr fontAlgn="base"/>
            <a:r>
              <a:rPr lang="ru-RU" sz="1400" dirty="0">
                <a:latin typeface="Arial" panose="020B0604020202020204" pitchFamily="34" charset="0"/>
                <a:cs typeface="Arial" panose="020B0604020202020204" pitchFamily="34" charset="0"/>
              </a:rPr>
              <a:t>Компания «Крафт групп» присутствует на рынке Российской Федерации уже не первое десятилетие. Команда единомышленников начала свою деятельность с реализации сортового проката.</a:t>
            </a:r>
          </a:p>
          <a:p>
            <a:pPr fontAlgn="base"/>
            <a:r>
              <a:rPr lang="ru-RU" sz="1400" dirty="0">
                <a:latin typeface="Arial" panose="020B0604020202020204" pitchFamily="34" charset="0"/>
                <a:cs typeface="Arial" panose="020B0604020202020204" pitchFamily="34" charset="0"/>
              </a:rPr>
              <a:t>Сегодня «Крафт групп» - это одна из крупных динамично развивающихся </a:t>
            </a:r>
            <a:r>
              <a:rPr lang="ru-RU" sz="1400" dirty="0" err="1">
                <a:latin typeface="Arial" panose="020B0604020202020204" pitchFamily="34" charset="0"/>
                <a:cs typeface="Arial" panose="020B0604020202020204" pitchFamily="34" charset="0"/>
              </a:rPr>
              <a:t>металлоторгующих</a:t>
            </a:r>
            <a:r>
              <a:rPr lang="ru-RU" sz="1400" dirty="0">
                <a:latin typeface="Arial" panose="020B0604020202020204" pitchFamily="34" charset="0"/>
                <a:cs typeface="Arial" panose="020B0604020202020204" pitchFamily="34" charset="0"/>
              </a:rPr>
              <a:t> компаний России. Региональное присутствие позволяет оперативно обеспечивать продукцией самые крайние уголки нашей страны.</a:t>
            </a:r>
          </a:p>
          <a:p>
            <a:pPr fontAlgn="base"/>
            <a:r>
              <a:rPr lang="ru-RU" sz="1400" dirty="0">
                <a:latin typeface="Arial" panose="020B0604020202020204" pitchFamily="34" charset="0"/>
                <a:cs typeface="Arial" panose="020B0604020202020204" pitchFamily="34" charset="0"/>
              </a:rPr>
              <a:t>Помимо сортового проката компания «Крафт групп» предлагает рынку фасонный и трубный прокаты, профилированные листы и сетку. Партнерство с крупнейшими металлургическими комбинатами дает возможность компании предлагать продукцию по самым оптимальным ценам. Наличие складской программы обеспечивает гарантированную поставку любого объема товара. Крытые склады позволяют хранить всю линейку продукции, не теряя качественных характеристик. Вся деятельность «Крафт групп» происходит согласно стандартам ISO 9001.</a:t>
            </a:r>
          </a:p>
          <a:p>
            <a:pPr fontAlgn="base"/>
            <a:r>
              <a:rPr lang="ru-RU" sz="1400" dirty="0">
                <a:latin typeface="Arial" panose="020B0604020202020204" pitchFamily="34" charset="0"/>
                <a:cs typeface="Arial" panose="020B0604020202020204" pitchFamily="34" charset="0"/>
              </a:rPr>
              <a:t>В 2015 году в компании был открыт отдел Металлоконструкций. На базе отдела реализовывается проектирование и инжиниринг, как простых, так и самых сложных проектов. Специалисты отдела помогут осуществить любой вид металлообработки: шлифовку, резку, </a:t>
            </a:r>
            <a:r>
              <a:rPr lang="ru-RU" sz="1400" dirty="0" err="1">
                <a:latin typeface="Arial" panose="020B0604020202020204" pitchFamily="34" charset="0"/>
                <a:cs typeface="Arial" panose="020B0604020202020204" pitchFamily="34" charset="0"/>
              </a:rPr>
              <a:t>гибку</a:t>
            </a:r>
            <a:r>
              <a:rPr lang="ru-RU" sz="1400" dirty="0">
                <a:latin typeface="Arial" panose="020B0604020202020204" pitchFamily="34" charset="0"/>
                <a:cs typeface="Arial" panose="020B0604020202020204" pitchFamily="34" charset="0"/>
              </a:rPr>
              <a:t>, сверление, </a:t>
            </a:r>
            <a:r>
              <a:rPr lang="ru-RU" sz="1400" dirty="0" err="1">
                <a:latin typeface="Arial" panose="020B0604020202020204" pitchFamily="34" charset="0"/>
                <a:cs typeface="Arial" panose="020B0604020202020204" pitchFamily="34" charset="0"/>
              </a:rPr>
              <a:t>цинкование</a:t>
            </a:r>
            <a:r>
              <a:rPr lang="ru-RU" sz="1400" dirty="0">
                <a:latin typeface="Arial" panose="020B0604020202020204" pitchFamily="34" charset="0"/>
                <a:cs typeface="Arial" panose="020B0604020202020204" pitchFamily="34" charset="0"/>
              </a:rPr>
              <a:t>, термообработку деталей.</a:t>
            </a:r>
          </a:p>
          <a:p>
            <a:pPr fontAlgn="base"/>
            <a:r>
              <a:rPr lang="ru-RU" sz="1400" dirty="0">
                <a:latin typeface="Arial" panose="020B0604020202020204" pitchFamily="34" charset="0"/>
                <a:cs typeface="Arial" panose="020B0604020202020204" pitchFamily="34" charset="0"/>
              </a:rPr>
              <a:t>Благодаря сотрудникам тендерного отдела наша компания принимает участие в конкурсах, а затем в обеспечении металлопрокатом объектов Федерального значения.</a:t>
            </a:r>
          </a:p>
          <a:p>
            <a:pPr fontAlgn="base"/>
            <a:r>
              <a:rPr lang="ru-RU" sz="1400" dirty="0">
                <a:latin typeface="Arial" panose="020B0604020202020204" pitchFamily="34" charset="0"/>
                <a:cs typeface="Arial" panose="020B0604020202020204" pitchFamily="34" charset="0"/>
              </a:rPr>
              <a:t>Основным конкурентным преимуществом «Крафт групп» является индивидуальный подход к каждому покупателю. Ваш персональный менеджер 24 часа будет консультировать и сопровождать заказ от начала сделки до конечной поставки товара.</a:t>
            </a:r>
          </a:p>
        </p:txBody>
      </p:sp>
    </p:spTree>
    <p:extLst>
      <p:ext uri="{BB962C8B-B14F-4D97-AF65-F5344CB8AC3E}">
        <p14:creationId xmlns:p14="http://schemas.microsoft.com/office/powerpoint/2010/main" val="686437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rotWithShape="1">
          <a:blip r:embed="rId2"/>
          <a:srcRect t="14382"/>
          <a:stretch/>
        </p:blipFill>
        <p:spPr>
          <a:xfrm>
            <a:off x="179512" y="1521734"/>
            <a:ext cx="4968552" cy="4715578"/>
          </a:xfrm>
          <a:prstGeom prst="rect">
            <a:avLst/>
          </a:prstGeom>
        </p:spPr>
      </p:pic>
      <p:sp>
        <p:nvSpPr>
          <p:cNvPr id="5" name="TextBox 4"/>
          <p:cNvSpPr txBox="1"/>
          <p:nvPr/>
        </p:nvSpPr>
        <p:spPr>
          <a:xfrm>
            <a:off x="323528" y="923545"/>
            <a:ext cx="4896544" cy="461665"/>
          </a:xfrm>
          <a:prstGeom prst="rect">
            <a:avLst/>
          </a:prstGeom>
          <a:noFill/>
        </p:spPr>
        <p:txBody>
          <a:bodyPr wrap="square" rtlCol="0">
            <a:spAutoFit/>
          </a:bodyPr>
          <a:lstStyle/>
          <a:p>
            <a:r>
              <a:rPr lang="ru-RU" sz="2400" b="1" dirty="0">
                <a:solidFill>
                  <a:schemeClr val="bg1">
                    <a:lumMod val="65000"/>
                  </a:schemeClr>
                </a:solidFill>
                <a:latin typeface="Arial" panose="020B0604020202020204" pitchFamily="34" charset="0"/>
                <a:cs typeface="Arial" panose="020B0604020202020204" pitchFamily="34" charset="0"/>
              </a:rPr>
              <a:t>ПРОДАЖА</a:t>
            </a:r>
          </a:p>
        </p:txBody>
      </p:sp>
      <p:sp>
        <p:nvSpPr>
          <p:cNvPr id="2" name="TextBox 1">
            <a:extLst>
              <a:ext uri="{FF2B5EF4-FFF2-40B4-BE49-F238E27FC236}">
                <a16:creationId xmlns:a16="http://schemas.microsoft.com/office/drawing/2014/main" id="{60D4C695-F548-46EB-ABFD-7A6A5973DA3A}"/>
              </a:ext>
            </a:extLst>
          </p:cNvPr>
          <p:cNvSpPr txBox="1"/>
          <p:nvPr/>
        </p:nvSpPr>
        <p:spPr>
          <a:xfrm>
            <a:off x="359532" y="2387402"/>
            <a:ext cx="1440160" cy="230832"/>
          </a:xfrm>
          <a:prstGeom prst="rect">
            <a:avLst/>
          </a:prstGeom>
          <a:solidFill>
            <a:schemeClr val="bg1"/>
          </a:solidFill>
        </p:spPr>
        <p:txBody>
          <a:bodyPr wrap="square" rtlCol="0">
            <a:spAutoFit/>
          </a:bodyPr>
          <a:lstStyle/>
          <a:p>
            <a:r>
              <a:rPr lang="ru-RU" sz="900" b="1" dirty="0">
                <a:latin typeface="Arial" panose="020B0604020202020204" pitchFamily="34" charset="0"/>
                <a:cs typeface="Arial" panose="020B0604020202020204" pitchFamily="34" charset="0"/>
              </a:rPr>
              <a:t>АРМАТУРА</a:t>
            </a:r>
          </a:p>
        </p:txBody>
      </p:sp>
      <p:sp>
        <p:nvSpPr>
          <p:cNvPr id="8" name="TextBox 7">
            <a:extLst>
              <a:ext uri="{FF2B5EF4-FFF2-40B4-BE49-F238E27FC236}">
                <a16:creationId xmlns:a16="http://schemas.microsoft.com/office/drawing/2014/main" id="{FDA68FC6-85CF-420C-A7C1-747C608BF853}"/>
              </a:ext>
            </a:extLst>
          </p:cNvPr>
          <p:cNvSpPr txBox="1"/>
          <p:nvPr/>
        </p:nvSpPr>
        <p:spPr>
          <a:xfrm>
            <a:off x="1850684" y="2387402"/>
            <a:ext cx="1440160" cy="230832"/>
          </a:xfrm>
          <a:prstGeom prst="rect">
            <a:avLst/>
          </a:prstGeom>
          <a:solidFill>
            <a:schemeClr val="bg1"/>
          </a:solidFill>
        </p:spPr>
        <p:txBody>
          <a:bodyPr wrap="square" rtlCol="0">
            <a:spAutoFit/>
          </a:bodyPr>
          <a:lstStyle/>
          <a:p>
            <a:r>
              <a:rPr lang="ru-RU" sz="900" b="1" dirty="0">
                <a:latin typeface="Arial" panose="020B0604020202020204" pitchFamily="34" charset="0"/>
                <a:cs typeface="Arial" panose="020B0604020202020204" pitchFamily="34" charset="0"/>
              </a:rPr>
              <a:t>ФАСОННЫЙ ПРОКАТ</a:t>
            </a:r>
          </a:p>
        </p:txBody>
      </p:sp>
      <p:sp>
        <p:nvSpPr>
          <p:cNvPr id="9" name="TextBox 8">
            <a:extLst>
              <a:ext uri="{FF2B5EF4-FFF2-40B4-BE49-F238E27FC236}">
                <a16:creationId xmlns:a16="http://schemas.microsoft.com/office/drawing/2014/main" id="{2E8B797C-707B-4FC9-874A-2E3E4C1C04A3}"/>
              </a:ext>
            </a:extLst>
          </p:cNvPr>
          <p:cNvSpPr txBox="1"/>
          <p:nvPr/>
        </p:nvSpPr>
        <p:spPr>
          <a:xfrm>
            <a:off x="3403526" y="2387402"/>
            <a:ext cx="1440160" cy="230832"/>
          </a:xfrm>
          <a:prstGeom prst="rect">
            <a:avLst/>
          </a:prstGeom>
          <a:solidFill>
            <a:schemeClr val="bg1"/>
          </a:solidFill>
        </p:spPr>
        <p:txBody>
          <a:bodyPr wrap="square" rtlCol="0">
            <a:spAutoFit/>
          </a:bodyPr>
          <a:lstStyle/>
          <a:p>
            <a:r>
              <a:rPr lang="ru-RU" sz="900" b="1" dirty="0">
                <a:latin typeface="Arial" panose="020B0604020202020204" pitchFamily="34" charset="0"/>
                <a:cs typeface="Arial" panose="020B0604020202020204" pitchFamily="34" charset="0"/>
              </a:rPr>
              <a:t>ТРУБА</a:t>
            </a:r>
          </a:p>
        </p:txBody>
      </p:sp>
      <p:sp>
        <p:nvSpPr>
          <p:cNvPr id="10" name="TextBox 9">
            <a:extLst>
              <a:ext uri="{FF2B5EF4-FFF2-40B4-BE49-F238E27FC236}">
                <a16:creationId xmlns:a16="http://schemas.microsoft.com/office/drawing/2014/main" id="{F9B7EF2D-BAFE-4346-AD35-9DACC46BB14B}"/>
              </a:ext>
            </a:extLst>
          </p:cNvPr>
          <p:cNvSpPr txBox="1"/>
          <p:nvPr/>
        </p:nvSpPr>
        <p:spPr>
          <a:xfrm>
            <a:off x="360394" y="3396045"/>
            <a:ext cx="1440160" cy="230832"/>
          </a:xfrm>
          <a:prstGeom prst="rect">
            <a:avLst/>
          </a:prstGeom>
          <a:solidFill>
            <a:schemeClr val="bg1"/>
          </a:solidFill>
        </p:spPr>
        <p:txBody>
          <a:bodyPr wrap="square" rtlCol="0">
            <a:spAutoFit/>
          </a:bodyPr>
          <a:lstStyle/>
          <a:p>
            <a:r>
              <a:rPr lang="ru-RU" sz="900" b="1" dirty="0">
                <a:latin typeface="Arial" panose="020B0604020202020204" pitchFamily="34" charset="0"/>
                <a:cs typeface="Arial" panose="020B0604020202020204" pitchFamily="34" charset="0"/>
              </a:rPr>
              <a:t>ЛИСТОВОЙ ПРОКАТ</a:t>
            </a:r>
          </a:p>
        </p:txBody>
      </p:sp>
      <p:sp>
        <p:nvSpPr>
          <p:cNvPr id="11" name="TextBox 10">
            <a:extLst>
              <a:ext uri="{FF2B5EF4-FFF2-40B4-BE49-F238E27FC236}">
                <a16:creationId xmlns:a16="http://schemas.microsoft.com/office/drawing/2014/main" id="{48325BA5-E43B-4A84-91D4-57EB77CE6108}"/>
              </a:ext>
            </a:extLst>
          </p:cNvPr>
          <p:cNvSpPr txBox="1"/>
          <p:nvPr/>
        </p:nvSpPr>
        <p:spPr>
          <a:xfrm>
            <a:off x="1851478" y="3396045"/>
            <a:ext cx="1440160" cy="230832"/>
          </a:xfrm>
          <a:prstGeom prst="rect">
            <a:avLst/>
          </a:prstGeom>
          <a:solidFill>
            <a:schemeClr val="bg1"/>
          </a:solidFill>
        </p:spPr>
        <p:txBody>
          <a:bodyPr wrap="square" rtlCol="0">
            <a:spAutoFit/>
          </a:bodyPr>
          <a:lstStyle/>
          <a:p>
            <a:r>
              <a:rPr lang="ru-RU" sz="900" b="1" dirty="0">
                <a:latin typeface="Arial" panose="020B0604020202020204" pitchFamily="34" charset="0"/>
                <a:cs typeface="Arial" panose="020B0604020202020204" pitchFamily="34" charset="0"/>
              </a:rPr>
              <a:t>СЕТКА</a:t>
            </a:r>
          </a:p>
        </p:txBody>
      </p:sp>
      <p:sp>
        <p:nvSpPr>
          <p:cNvPr id="12" name="TextBox 11">
            <a:extLst>
              <a:ext uri="{FF2B5EF4-FFF2-40B4-BE49-F238E27FC236}">
                <a16:creationId xmlns:a16="http://schemas.microsoft.com/office/drawing/2014/main" id="{F9EA4774-1B18-4286-8086-B3B2D9A4A5DA}"/>
              </a:ext>
            </a:extLst>
          </p:cNvPr>
          <p:cNvSpPr txBox="1"/>
          <p:nvPr/>
        </p:nvSpPr>
        <p:spPr>
          <a:xfrm>
            <a:off x="3428281" y="3396045"/>
            <a:ext cx="1440160" cy="230832"/>
          </a:xfrm>
          <a:prstGeom prst="rect">
            <a:avLst/>
          </a:prstGeom>
          <a:solidFill>
            <a:schemeClr val="bg1"/>
          </a:solidFill>
        </p:spPr>
        <p:txBody>
          <a:bodyPr wrap="square" rtlCol="0">
            <a:spAutoFit/>
          </a:bodyPr>
          <a:lstStyle/>
          <a:p>
            <a:r>
              <a:rPr lang="ru-RU" sz="900" b="1" dirty="0">
                <a:latin typeface="Arial" panose="020B0604020202020204" pitchFamily="34" charset="0"/>
                <a:cs typeface="Arial" panose="020B0604020202020204" pitchFamily="34" charset="0"/>
              </a:rPr>
              <a:t>ПРОВОЛОКА</a:t>
            </a:r>
          </a:p>
        </p:txBody>
      </p:sp>
      <p:sp>
        <p:nvSpPr>
          <p:cNvPr id="13" name="TextBox 12">
            <a:extLst>
              <a:ext uri="{FF2B5EF4-FFF2-40B4-BE49-F238E27FC236}">
                <a16:creationId xmlns:a16="http://schemas.microsoft.com/office/drawing/2014/main" id="{CAE7C6EE-BE5B-433C-8C49-EF184585D653}"/>
              </a:ext>
            </a:extLst>
          </p:cNvPr>
          <p:cNvSpPr txBox="1"/>
          <p:nvPr/>
        </p:nvSpPr>
        <p:spPr>
          <a:xfrm>
            <a:off x="1850684" y="4404688"/>
            <a:ext cx="1440160" cy="230832"/>
          </a:xfrm>
          <a:prstGeom prst="rect">
            <a:avLst/>
          </a:prstGeom>
          <a:solidFill>
            <a:schemeClr val="bg1"/>
          </a:solidFill>
        </p:spPr>
        <p:txBody>
          <a:bodyPr wrap="square" rtlCol="0">
            <a:spAutoFit/>
          </a:bodyPr>
          <a:lstStyle/>
          <a:p>
            <a:r>
              <a:rPr lang="ru-RU" sz="900" b="1" dirty="0">
                <a:latin typeface="Arial" panose="020B0604020202020204" pitchFamily="34" charset="0"/>
                <a:cs typeface="Arial" panose="020B0604020202020204" pitchFamily="34" charset="0"/>
              </a:rPr>
              <a:t>СЭНДВИЧ-ПАНЕЛИ</a:t>
            </a:r>
          </a:p>
        </p:txBody>
      </p:sp>
      <p:sp>
        <p:nvSpPr>
          <p:cNvPr id="14" name="TextBox 13">
            <a:extLst>
              <a:ext uri="{FF2B5EF4-FFF2-40B4-BE49-F238E27FC236}">
                <a16:creationId xmlns:a16="http://schemas.microsoft.com/office/drawing/2014/main" id="{84DB318D-B37C-4A9E-A0C6-84534E669B2A}"/>
              </a:ext>
            </a:extLst>
          </p:cNvPr>
          <p:cNvSpPr txBox="1"/>
          <p:nvPr/>
        </p:nvSpPr>
        <p:spPr>
          <a:xfrm>
            <a:off x="3386732" y="4404688"/>
            <a:ext cx="1617315" cy="507831"/>
          </a:xfrm>
          <a:prstGeom prst="rect">
            <a:avLst/>
          </a:prstGeom>
          <a:solidFill>
            <a:schemeClr val="bg1"/>
          </a:solidFill>
        </p:spPr>
        <p:txBody>
          <a:bodyPr wrap="square" rtlCol="0">
            <a:spAutoFit/>
          </a:bodyPr>
          <a:lstStyle/>
          <a:p>
            <a:r>
              <a:rPr lang="ru-RU" sz="900" b="1" dirty="0">
                <a:latin typeface="Arial" panose="020B0604020202020204" pitchFamily="34" charset="0"/>
                <a:cs typeface="Arial" panose="020B0604020202020204" pitchFamily="34" charset="0"/>
              </a:rPr>
              <a:t>ТРУБОЛПРОВОДНАЯ АРМАТУРА</a:t>
            </a:r>
            <a:endParaRPr lang="en-US" sz="900" b="1" dirty="0">
              <a:latin typeface="Arial" panose="020B0604020202020204" pitchFamily="34" charset="0"/>
              <a:cs typeface="Arial" panose="020B0604020202020204" pitchFamily="34" charset="0"/>
            </a:endParaRPr>
          </a:p>
          <a:p>
            <a:endParaRPr lang="ru-RU" sz="900" b="1"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C9B3571C-40E8-4C89-A62B-DB94E5F68E65}"/>
              </a:ext>
            </a:extLst>
          </p:cNvPr>
          <p:cNvSpPr txBox="1"/>
          <p:nvPr/>
        </p:nvSpPr>
        <p:spPr>
          <a:xfrm>
            <a:off x="359532" y="4404688"/>
            <a:ext cx="1440160" cy="230832"/>
          </a:xfrm>
          <a:prstGeom prst="rect">
            <a:avLst/>
          </a:prstGeom>
          <a:solidFill>
            <a:schemeClr val="bg1"/>
          </a:solidFill>
        </p:spPr>
        <p:txBody>
          <a:bodyPr wrap="square" rtlCol="0">
            <a:spAutoFit/>
          </a:bodyPr>
          <a:lstStyle/>
          <a:p>
            <a:r>
              <a:rPr lang="ru-RU" sz="900" b="1" dirty="0">
                <a:latin typeface="Arial" panose="020B0604020202020204" pitchFamily="34" charset="0"/>
                <a:cs typeface="Arial" panose="020B0604020202020204" pitchFamily="34" charset="0"/>
              </a:rPr>
              <a:t>ПРОФНАСТИЛ</a:t>
            </a:r>
          </a:p>
        </p:txBody>
      </p:sp>
      <p:sp>
        <p:nvSpPr>
          <p:cNvPr id="18" name="TextBox 17">
            <a:extLst>
              <a:ext uri="{FF2B5EF4-FFF2-40B4-BE49-F238E27FC236}">
                <a16:creationId xmlns:a16="http://schemas.microsoft.com/office/drawing/2014/main" id="{04482746-F600-4BE0-893B-108E2DCAF2FC}"/>
              </a:ext>
            </a:extLst>
          </p:cNvPr>
          <p:cNvSpPr txBox="1"/>
          <p:nvPr/>
        </p:nvSpPr>
        <p:spPr>
          <a:xfrm>
            <a:off x="323528" y="5980956"/>
            <a:ext cx="1527156" cy="230832"/>
          </a:xfrm>
          <a:prstGeom prst="rect">
            <a:avLst/>
          </a:prstGeom>
          <a:solidFill>
            <a:schemeClr val="bg1"/>
          </a:solidFill>
        </p:spPr>
        <p:txBody>
          <a:bodyPr wrap="square" rtlCol="0">
            <a:spAutoFit/>
          </a:bodyPr>
          <a:lstStyle/>
          <a:p>
            <a:r>
              <a:rPr lang="ru-RU" sz="900" b="1" dirty="0">
                <a:latin typeface="Arial" panose="020B0604020202020204" pitchFamily="34" charset="0"/>
                <a:cs typeface="Arial" panose="020B0604020202020204" pitchFamily="34" charset="0"/>
              </a:rPr>
              <a:t>МЕТАЛЛООБРАБОТКА</a:t>
            </a:r>
          </a:p>
        </p:txBody>
      </p:sp>
      <p:sp>
        <p:nvSpPr>
          <p:cNvPr id="19" name="TextBox 18">
            <a:extLst>
              <a:ext uri="{FF2B5EF4-FFF2-40B4-BE49-F238E27FC236}">
                <a16:creationId xmlns:a16="http://schemas.microsoft.com/office/drawing/2014/main" id="{AD265D6E-2065-4EDB-B8B5-1734C9E0D7C4}"/>
              </a:ext>
            </a:extLst>
          </p:cNvPr>
          <p:cNvSpPr txBox="1"/>
          <p:nvPr/>
        </p:nvSpPr>
        <p:spPr>
          <a:xfrm>
            <a:off x="1804489" y="5980956"/>
            <a:ext cx="1440160" cy="230832"/>
          </a:xfrm>
          <a:prstGeom prst="rect">
            <a:avLst/>
          </a:prstGeom>
          <a:solidFill>
            <a:schemeClr val="bg1"/>
          </a:solidFill>
        </p:spPr>
        <p:txBody>
          <a:bodyPr wrap="square" rtlCol="0">
            <a:spAutoFit/>
          </a:bodyPr>
          <a:lstStyle/>
          <a:p>
            <a:r>
              <a:rPr lang="ru-RU" sz="900" b="1" dirty="0">
                <a:latin typeface="Arial" panose="020B0604020202020204" pitchFamily="34" charset="0"/>
                <a:cs typeface="Arial" panose="020B0604020202020204" pitchFamily="34" charset="0"/>
              </a:rPr>
              <a:t>МОНТАЖ</a:t>
            </a:r>
          </a:p>
        </p:txBody>
      </p:sp>
      <p:sp>
        <p:nvSpPr>
          <p:cNvPr id="20" name="TextBox 19">
            <a:extLst>
              <a:ext uri="{FF2B5EF4-FFF2-40B4-BE49-F238E27FC236}">
                <a16:creationId xmlns:a16="http://schemas.microsoft.com/office/drawing/2014/main" id="{3F0A1026-F9F6-4BBE-B027-E8BB43C8B413}"/>
              </a:ext>
            </a:extLst>
          </p:cNvPr>
          <p:cNvSpPr txBox="1"/>
          <p:nvPr/>
        </p:nvSpPr>
        <p:spPr>
          <a:xfrm>
            <a:off x="3408858" y="5980956"/>
            <a:ext cx="1739205" cy="230832"/>
          </a:xfrm>
          <a:prstGeom prst="rect">
            <a:avLst/>
          </a:prstGeom>
          <a:solidFill>
            <a:schemeClr val="bg1"/>
          </a:solidFill>
        </p:spPr>
        <p:txBody>
          <a:bodyPr wrap="square" rtlCol="0">
            <a:spAutoFit/>
          </a:bodyPr>
          <a:lstStyle/>
          <a:p>
            <a:r>
              <a:rPr lang="ru-RU" sz="900" b="1" dirty="0">
                <a:latin typeface="Arial" panose="020B0604020202020204" pitchFamily="34" charset="0"/>
                <a:cs typeface="Arial" panose="020B0604020202020204" pitchFamily="34" charset="0"/>
              </a:rPr>
              <a:t>МЕТАЛЛОКОНСТРУКЦИИ</a:t>
            </a:r>
          </a:p>
        </p:txBody>
      </p:sp>
      <p:sp>
        <p:nvSpPr>
          <p:cNvPr id="21" name="TextBox 20">
            <a:extLst>
              <a:ext uri="{FF2B5EF4-FFF2-40B4-BE49-F238E27FC236}">
                <a16:creationId xmlns:a16="http://schemas.microsoft.com/office/drawing/2014/main" id="{E409BBE7-1E7E-4E33-9A40-6229A1EC417B}"/>
              </a:ext>
            </a:extLst>
          </p:cNvPr>
          <p:cNvSpPr txBox="1"/>
          <p:nvPr/>
        </p:nvSpPr>
        <p:spPr>
          <a:xfrm>
            <a:off x="323528" y="4635520"/>
            <a:ext cx="1800200" cy="461665"/>
          </a:xfrm>
          <a:prstGeom prst="rect">
            <a:avLst/>
          </a:prstGeom>
          <a:solidFill>
            <a:schemeClr val="bg1"/>
          </a:solidFill>
        </p:spPr>
        <p:txBody>
          <a:bodyPr wrap="square" rtlCol="0">
            <a:spAutoFit/>
          </a:bodyPr>
          <a:lstStyle/>
          <a:p>
            <a:r>
              <a:rPr lang="ru-RU" sz="2400" b="1" dirty="0">
                <a:solidFill>
                  <a:schemeClr val="bg1">
                    <a:lumMod val="65000"/>
                  </a:schemeClr>
                </a:solidFill>
                <a:latin typeface="Arial" panose="020B0604020202020204" pitchFamily="34" charset="0"/>
                <a:cs typeface="Arial" panose="020B0604020202020204" pitchFamily="34" charset="0"/>
              </a:rPr>
              <a:t>УСЛУГИ</a:t>
            </a:r>
          </a:p>
        </p:txBody>
      </p:sp>
    </p:spTree>
    <p:extLst>
      <p:ext uri="{BB962C8B-B14F-4D97-AF65-F5344CB8AC3E}">
        <p14:creationId xmlns:p14="http://schemas.microsoft.com/office/powerpoint/2010/main" val="835002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520" y="955467"/>
            <a:ext cx="4896544" cy="338554"/>
          </a:xfrm>
          <a:prstGeom prst="rect">
            <a:avLst/>
          </a:prstGeom>
          <a:noFill/>
        </p:spPr>
        <p:txBody>
          <a:bodyPr wrap="square" rtlCol="0">
            <a:spAutoFit/>
          </a:bodyPr>
          <a:lstStyle/>
          <a:p>
            <a:r>
              <a:rPr lang="ru-RU" sz="1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РЕГИОНАЛЬНОЕ ПРИСУТСТВИЕ</a:t>
            </a:r>
          </a:p>
        </p:txBody>
      </p:sp>
      <p:sp>
        <p:nvSpPr>
          <p:cNvPr id="7" name="TextBox 6">
            <a:extLst>
              <a:ext uri="{FF2B5EF4-FFF2-40B4-BE49-F238E27FC236}">
                <a16:creationId xmlns:a16="http://schemas.microsoft.com/office/drawing/2014/main" id="{1EB0124C-4437-4693-9D62-B3194741E08E}"/>
              </a:ext>
            </a:extLst>
          </p:cNvPr>
          <p:cNvSpPr txBox="1"/>
          <p:nvPr/>
        </p:nvSpPr>
        <p:spPr>
          <a:xfrm>
            <a:off x="4355976" y="1700808"/>
            <a:ext cx="2664296" cy="4293483"/>
          </a:xfrm>
          <a:prstGeom prst="rect">
            <a:avLst/>
          </a:prstGeom>
          <a:noFill/>
        </p:spPr>
        <p:txBody>
          <a:bodyPr wrap="square" rtlCol="0">
            <a:spAutoFit/>
          </a:bodyPr>
          <a:lstStyle/>
          <a:p>
            <a:pPr>
              <a:lnSpc>
                <a:spcPct val="150000"/>
              </a:lnSpc>
            </a:pPr>
            <a:r>
              <a:rPr lang="ru-RU" b="1" i="1" dirty="0">
                <a:solidFill>
                  <a:schemeClr val="tx1">
                    <a:lumMod val="65000"/>
                    <a:lumOff val="35000"/>
                  </a:schemeClr>
                </a:solidFill>
              </a:rPr>
              <a:t>ВОРОНЕЖ</a:t>
            </a:r>
          </a:p>
          <a:p>
            <a:pPr>
              <a:lnSpc>
                <a:spcPct val="150000"/>
              </a:lnSpc>
            </a:pPr>
            <a:r>
              <a:rPr lang="ru-RU" b="1" i="1" dirty="0">
                <a:solidFill>
                  <a:schemeClr val="tx1">
                    <a:lumMod val="65000"/>
                    <a:lumOff val="35000"/>
                  </a:schemeClr>
                </a:solidFill>
              </a:rPr>
              <a:t>ЕКАТЕРИНБУРГ</a:t>
            </a:r>
            <a:endParaRPr lang="en-US" b="1" i="1" dirty="0">
              <a:solidFill>
                <a:schemeClr val="tx1">
                  <a:lumMod val="65000"/>
                  <a:lumOff val="35000"/>
                </a:schemeClr>
              </a:solidFill>
            </a:endParaRPr>
          </a:p>
          <a:p>
            <a:pPr>
              <a:lnSpc>
                <a:spcPct val="150000"/>
              </a:lnSpc>
            </a:pPr>
            <a:r>
              <a:rPr lang="ru-RU" b="1" i="1" dirty="0">
                <a:solidFill>
                  <a:schemeClr val="tx1">
                    <a:lumMod val="65000"/>
                    <a:lumOff val="35000"/>
                  </a:schemeClr>
                </a:solidFill>
              </a:rPr>
              <a:t>КРАСНОДАР</a:t>
            </a:r>
            <a:endParaRPr lang="en-US" b="1" i="1" dirty="0">
              <a:solidFill>
                <a:schemeClr val="tx1">
                  <a:lumMod val="65000"/>
                  <a:lumOff val="35000"/>
                </a:schemeClr>
              </a:solidFill>
            </a:endParaRPr>
          </a:p>
          <a:p>
            <a:pPr>
              <a:lnSpc>
                <a:spcPct val="150000"/>
              </a:lnSpc>
            </a:pPr>
            <a:r>
              <a:rPr lang="ru-RU" b="1" i="1" dirty="0">
                <a:solidFill>
                  <a:schemeClr val="tx1">
                    <a:lumMod val="65000"/>
                    <a:lumOff val="35000"/>
                  </a:schemeClr>
                </a:solidFill>
              </a:rPr>
              <a:t>МИНЕРАЛЬНЫЕ ВОДЫ</a:t>
            </a:r>
          </a:p>
          <a:p>
            <a:pPr>
              <a:lnSpc>
                <a:spcPct val="150000"/>
              </a:lnSpc>
            </a:pPr>
            <a:r>
              <a:rPr lang="ru-RU" sz="2000" b="1" i="1" u="sng" dirty="0">
                <a:solidFill>
                  <a:schemeClr val="tx1">
                    <a:lumMod val="65000"/>
                    <a:lumOff val="35000"/>
                  </a:schemeClr>
                </a:solidFill>
              </a:rPr>
              <a:t>МОСКВА</a:t>
            </a:r>
            <a:endParaRPr lang="en-US" sz="2000" b="1" i="1" u="sng" dirty="0">
              <a:solidFill>
                <a:schemeClr val="tx1">
                  <a:lumMod val="65000"/>
                  <a:lumOff val="35000"/>
                </a:schemeClr>
              </a:solidFill>
            </a:endParaRPr>
          </a:p>
          <a:p>
            <a:pPr>
              <a:lnSpc>
                <a:spcPct val="150000"/>
              </a:lnSpc>
            </a:pPr>
            <a:r>
              <a:rPr lang="ru-RU" b="1" i="1" dirty="0">
                <a:solidFill>
                  <a:schemeClr val="tx1">
                    <a:lumMod val="65000"/>
                    <a:lumOff val="35000"/>
                  </a:schemeClr>
                </a:solidFill>
              </a:rPr>
              <a:t>НИЖНИЙ НОВГОРОД</a:t>
            </a:r>
            <a:endParaRPr lang="en-US" b="1" i="1" dirty="0">
              <a:solidFill>
                <a:schemeClr val="tx1">
                  <a:lumMod val="65000"/>
                  <a:lumOff val="35000"/>
                </a:schemeClr>
              </a:solidFill>
            </a:endParaRPr>
          </a:p>
          <a:p>
            <a:pPr>
              <a:lnSpc>
                <a:spcPct val="150000"/>
              </a:lnSpc>
            </a:pPr>
            <a:r>
              <a:rPr lang="ru-RU" b="1" i="1" dirty="0">
                <a:solidFill>
                  <a:schemeClr val="tx1">
                    <a:lumMod val="65000"/>
                    <a:lumOff val="35000"/>
                  </a:schemeClr>
                </a:solidFill>
              </a:rPr>
              <a:t>РОСТОВ-НА-ДОНУ</a:t>
            </a:r>
            <a:endParaRPr lang="en-US" b="1" i="1" dirty="0">
              <a:solidFill>
                <a:schemeClr val="tx1">
                  <a:lumMod val="65000"/>
                  <a:lumOff val="35000"/>
                </a:schemeClr>
              </a:solidFill>
            </a:endParaRPr>
          </a:p>
          <a:p>
            <a:pPr>
              <a:lnSpc>
                <a:spcPct val="150000"/>
              </a:lnSpc>
            </a:pPr>
            <a:r>
              <a:rPr lang="ru-RU" b="1" i="1" dirty="0">
                <a:solidFill>
                  <a:schemeClr val="tx1">
                    <a:lumMod val="65000"/>
                    <a:lumOff val="35000"/>
                  </a:schemeClr>
                </a:solidFill>
              </a:rPr>
              <a:t>САНКТ-ПЕТЕРБУРГ</a:t>
            </a:r>
            <a:endParaRPr lang="en-US" b="1" i="1" dirty="0">
              <a:solidFill>
                <a:schemeClr val="tx1">
                  <a:lumMod val="65000"/>
                  <a:lumOff val="35000"/>
                </a:schemeClr>
              </a:solidFill>
            </a:endParaRPr>
          </a:p>
          <a:p>
            <a:pPr>
              <a:lnSpc>
                <a:spcPct val="150000"/>
              </a:lnSpc>
            </a:pPr>
            <a:r>
              <a:rPr lang="ru-RU" b="1" i="1" dirty="0">
                <a:solidFill>
                  <a:schemeClr val="tx1">
                    <a:lumMod val="65000"/>
                    <a:lumOff val="35000"/>
                  </a:schemeClr>
                </a:solidFill>
              </a:rPr>
              <a:t>САМАРА</a:t>
            </a:r>
            <a:endParaRPr lang="en-US" b="1" i="1" dirty="0">
              <a:solidFill>
                <a:schemeClr val="tx1">
                  <a:lumMod val="65000"/>
                  <a:lumOff val="35000"/>
                </a:schemeClr>
              </a:solidFill>
            </a:endParaRPr>
          </a:p>
          <a:p>
            <a:pPr>
              <a:lnSpc>
                <a:spcPct val="150000"/>
              </a:lnSpc>
            </a:pPr>
            <a:r>
              <a:rPr lang="ru-RU" b="1" i="1" dirty="0">
                <a:solidFill>
                  <a:schemeClr val="tx1">
                    <a:lumMod val="65000"/>
                    <a:lumOff val="35000"/>
                  </a:schemeClr>
                </a:solidFill>
              </a:rPr>
              <a:t>ЭСТОНИЯ</a:t>
            </a:r>
          </a:p>
        </p:txBody>
      </p:sp>
      <p:pic>
        <p:nvPicPr>
          <p:cNvPr id="4" name="Рисунок 3"/>
          <p:cNvPicPr>
            <a:picLocks noChangeAspect="1"/>
          </p:cNvPicPr>
          <p:nvPr/>
        </p:nvPicPr>
        <p:blipFill>
          <a:blip r:embed="rId2"/>
          <a:stretch>
            <a:fillRect/>
          </a:stretch>
        </p:blipFill>
        <p:spPr>
          <a:xfrm>
            <a:off x="328310" y="1412776"/>
            <a:ext cx="3540325" cy="5184576"/>
          </a:xfrm>
          <a:prstGeom prst="rect">
            <a:avLst/>
          </a:prstGeom>
        </p:spPr>
      </p:pic>
      <p:pic>
        <p:nvPicPr>
          <p:cNvPr id="3" name="Рисунок 2"/>
          <p:cNvPicPr>
            <a:picLocks noChangeAspect="1"/>
          </p:cNvPicPr>
          <p:nvPr/>
        </p:nvPicPr>
        <p:blipFill rotWithShape="1">
          <a:blip r:embed="rId3"/>
          <a:srcRect l="41015" t="68455" r="42740" b="17186"/>
          <a:stretch/>
        </p:blipFill>
        <p:spPr>
          <a:xfrm>
            <a:off x="2195736" y="5373216"/>
            <a:ext cx="2016224" cy="936104"/>
          </a:xfrm>
          <a:prstGeom prst="rect">
            <a:avLst/>
          </a:prstGeom>
        </p:spPr>
      </p:pic>
    </p:spTree>
    <p:extLst>
      <p:ext uri="{BB962C8B-B14F-4D97-AF65-F5344CB8AC3E}">
        <p14:creationId xmlns:p14="http://schemas.microsoft.com/office/powerpoint/2010/main" val="2009684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17377" y="597222"/>
            <a:ext cx="4896544" cy="338554"/>
          </a:xfrm>
          <a:prstGeom prst="rect">
            <a:avLst/>
          </a:prstGeom>
          <a:noFill/>
        </p:spPr>
        <p:txBody>
          <a:bodyPr wrap="square" rtlCol="0">
            <a:spAutoFit/>
          </a:bodyPr>
          <a:lstStyle/>
          <a:p>
            <a:r>
              <a:rPr lang="ru-RU" sz="1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ПОСТАВЩИКИ</a:t>
            </a:r>
          </a:p>
        </p:txBody>
      </p:sp>
      <p:pic>
        <p:nvPicPr>
          <p:cNvPr id="8" name="Рисунок 7"/>
          <p:cNvPicPr>
            <a:picLocks noChangeAspect="1"/>
          </p:cNvPicPr>
          <p:nvPr/>
        </p:nvPicPr>
        <p:blipFill rotWithShape="1">
          <a:blip r:embed="rId2"/>
          <a:srcRect l="23847" t="29578" r="64582" b="12254"/>
          <a:stretch/>
        </p:blipFill>
        <p:spPr>
          <a:xfrm>
            <a:off x="395536" y="764704"/>
            <a:ext cx="1944216" cy="4320480"/>
          </a:xfrm>
          <a:prstGeom prst="rect">
            <a:avLst/>
          </a:prstGeom>
        </p:spPr>
      </p:pic>
      <p:sp>
        <p:nvSpPr>
          <p:cNvPr id="6" name="Объект 1"/>
          <p:cNvSpPr>
            <a:spLocks noGrp="1"/>
          </p:cNvSpPr>
          <p:nvPr>
            <p:ph idx="1"/>
          </p:nvPr>
        </p:nvSpPr>
        <p:spPr>
          <a:xfrm>
            <a:off x="2339752" y="1484784"/>
            <a:ext cx="6480720" cy="4176464"/>
          </a:xfrm>
        </p:spPr>
        <p:txBody>
          <a:bodyPr/>
          <a:lstStyle/>
          <a:p>
            <a:pPr fontAlgn="base"/>
            <a:r>
              <a:rPr lang="ru-RU" sz="1400" dirty="0">
                <a:latin typeface="Arial" panose="020B0604020202020204" pitchFamily="34" charset="0"/>
                <a:cs typeface="Arial" panose="020B0604020202020204" pitchFamily="34" charset="0"/>
              </a:rPr>
              <a:t>Мы дорожим многолетним сотрудничеством с самыми крупными и надежными металлургическими комбинатами, а они, в свою очередь, рекомендуют нашу компанию , как надежного и ответственного партнера.</a:t>
            </a:r>
          </a:p>
          <a:p>
            <a:pPr fontAlgn="base"/>
            <a:r>
              <a:rPr lang="ru-RU" sz="1400" dirty="0">
                <a:latin typeface="Arial" panose="020B0604020202020204" pitchFamily="34" charset="0"/>
                <a:cs typeface="Arial" panose="020B0604020202020204" pitchFamily="34" charset="0"/>
              </a:rPr>
              <a:t>Благодаря партнерским взаимоотношениям с заводами – производителями мы можем обеспечивать наших клиентов только качественной продукцией, соответствующей самым строгим нормам ГОСТ , предлагать привлекательную цену и осуществлять стабильные поставки в самые короткие сроки.</a:t>
            </a:r>
          </a:p>
        </p:txBody>
      </p:sp>
      <p:pic>
        <p:nvPicPr>
          <p:cNvPr id="3" name="Рисунок 2"/>
          <p:cNvPicPr>
            <a:picLocks noChangeAspect="1"/>
          </p:cNvPicPr>
          <p:nvPr/>
        </p:nvPicPr>
        <p:blipFill>
          <a:blip r:embed="rId3"/>
          <a:stretch>
            <a:fillRect/>
          </a:stretch>
        </p:blipFill>
        <p:spPr>
          <a:xfrm>
            <a:off x="755576" y="4848421"/>
            <a:ext cx="792750" cy="809984"/>
          </a:xfrm>
          <a:prstGeom prst="rect">
            <a:avLst/>
          </a:prstGeom>
        </p:spPr>
      </p:pic>
      <p:pic>
        <p:nvPicPr>
          <p:cNvPr id="4" name="Рисунок 3"/>
          <p:cNvPicPr>
            <a:picLocks noChangeAspect="1"/>
          </p:cNvPicPr>
          <p:nvPr/>
        </p:nvPicPr>
        <p:blipFill>
          <a:blip r:embed="rId4"/>
          <a:stretch>
            <a:fillRect/>
          </a:stretch>
        </p:blipFill>
        <p:spPr>
          <a:xfrm>
            <a:off x="752790" y="5805265"/>
            <a:ext cx="938890" cy="699504"/>
          </a:xfrm>
          <a:prstGeom prst="rect">
            <a:avLst/>
          </a:prstGeom>
        </p:spPr>
      </p:pic>
    </p:spTree>
    <p:extLst>
      <p:ext uri="{BB962C8B-B14F-4D97-AF65-F5344CB8AC3E}">
        <p14:creationId xmlns:p14="http://schemas.microsoft.com/office/powerpoint/2010/main" val="627345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95536" y="980728"/>
            <a:ext cx="8568952" cy="6494085"/>
          </a:xfrm>
          <a:prstGeom prst="rect">
            <a:avLst/>
          </a:prstGeom>
          <a:noFill/>
        </p:spPr>
        <p:txBody>
          <a:bodyPr wrap="square" rtlCol="0">
            <a:spAutoFit/>
          </a:bodyPr>
          <a:lstStyle/>
          <a:p>
            <a:r>
              <a:rPr lang="ru-RU" sz="1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КЛИЕНТЫ</a:t>
            </a:r>
            <a:r>
              <a:rPr lang="ru-RU" sz="1600" b="1" dirty="0">
                <a:latin typeface="Arial" panose="020B0604020202020204" pitchFamily="34" charset="0"/>
                <a:cs typeface="Arial" panose="020B0604020202020204" pitchFamily="34" charset="0"/>
              </a:rPr>
              <a:t> </a:t>
            </a:r>
            <a:br>
              <a:rPr lang="en-US" sz="1600" b="1" dirty="0">
                <a:latin typeface="Arial" panose="020B0604020202020204" pitchFamily="34" charset="0"/>
                <a:cs typeface="Arial" panose="020B0604020202020204" pitchFamily="34" charset="0"/>
              </a:rPr>
            </a:br>
            <a:endParaRPr lang="ru-RU" sz="1600" b="1" dirty="0">
              <a:latin typeface="Arial" panose="020B0604020202020204" pitchFamily="34" charset="0"/>
              <a:cs typeface="Arial" panose="020B0604020202020204" pitchFamily="34" charset="0"/>
            </a:endParaRPr>
          </a:p>
          <a:p>
            <a:r>
              <a:rPr lang="ru-RU" sz="1600" b="1" dirty="0">
                <a:latin typeface="Arial" panose="020B0604020202020204" pitchFamily="34" charset="0"/>
                <a:cs typeface="Arial" panose="020B0604020202020204" pitchFamily="34" charset="0"/>
              </a:rPr>
              <a:t>Строительство</a:t>
            </a:r>
          </a:p>
          <a:p>
            <a:r>
              <a:rPr lang="ru-RU" sz="1600" dirty="0">
                <a:latin typeface="Arial" panose="020B0604020202020204" pitchFamily="34" charset="0"/>
                <a:cs typeface="Arial" panose="020B0604020202020204" pitchFamily="34" charset="0"/>
              </a:rPr>
              <a:t>Строительные организации в области мостостроения, тоннелестроения, метростроения, деятельность которых направлена на реализацию крупномасштабных проектов.</a:t>
            </a:r>
          </a:p>
          <a:p>
            <a:endParaRPr lang="ru-RU" sz="1600" dirty="0">
              <a:latin typeface="Arial" panose="020B0604020202020204" pitchFamily="34" charset="0"/>
              <a:cs typeface="Arial" panose="020B0604020202020204" pitchFamily="34" charset="0"/>
            </a:endParaRPr>
          </a:p>
          <a:p>
            <a:r>
              <a:rPr lang="ru-RU" sz="1600" b="1" dirty="0">
                <a:latin typeface="Arial" panose="020B0604020202020204" pitchFamily="34" charset="0"/>
                <a:cs typeface="Arial" panose="020B0604020202020204" pitchFamily="34" charset="0"/>
              </a:rPr>
              <a:t>Производство </a:t>
            </a:r>
          </a:p>
          <a:p>
            <a:r>
              <a:rPr lang="ru-RU" sz="1600" dirty="0">
                <a:latin typeface="Arial" panose="020B0604020202020204" pitchFamily="34" charset="0"/>
                <a:cs typeface="Arial" panose="020B0604020202020204" pitchFamily="34" charset="0"/>
              </a:rPr>
              <a:t>Комбинаты, заводы по производству металлоконструкций, железобетонных изделий, вентиляционных блоков , стабильно использующих полный ассортимент листового , сортового и арматурного проката.</a:t>
            </a:r>
            <a:endParaRPr lang="en-US" sz="1600" dirty="0">
              <a:latin typeface="Arial" panose="020B0604020202020204" pitchFamily="34" charset="0"/>
              <a:cs typeface="Arial" panose="020B0604020202020204" pitchFamily="34" charset="0"/>
            </a:endParaRPr>
          </a:p>
          <a:p>
            <a:endParaRPr lang="ru-RU" sz="1600" dirty="0">
              <a:latin typeface="Arial" panose="020B0604020202020204" pitchFamily="34" charset="0"/>
              <a:cs typeface="Arial" panose="020B0604020202020204" pitchFamily="34" charset="0"/>
            </a:endParaRPr>
          </a:p>
          <a:p>
            <a:r>
              <a:rPr lang="ru-RU" sz="1600" b="1" dirty="0">
                <a:latin typeface="Arial" panose="020B0604020202020204" pitchFamily="34" charset="0"/>
                <a:cs typeface="Arial" panose="020B0604020202020204" pitchFamily="34" charset="0"/>
              </a:rPr>
              <a:t>Машиностроение</a:t>
            </a:r>
          </a:p>
          <a:p>
            <a:r>
              <a:rPr lang="ru-RU" sz="1600" dirty="0">
                <a:latin typeface="Arial" panose="020B0604020202020204" pitchFamily="34" charset="0"/>
                <a:cs typeface="Arial" panose="020B0604020202020204" pitchFamily="34" charset="0"/>
              </a:rPr>
              <a:t>Заводы судостроения, авиастроения, ракетостроения, а также предприятия, осуществляющие строительство атомных станций и космодромов.</a:t>
            </a:r>
          </a:p>
          <a:p>
            <a:endParaRPr lang="en-US" sz="1600" b="1" dirty="0">
              <a:latin typeface="Arial" panose="020B0604020202020204" pitchFamily="34" charset="0"/>
              <a:cs typeface="Arial" panose="020B0604020202020204" pitchFamily="34" charset="0"/>
            </a:endParaRPr>
          </a:p>
          <a:p>
            <a:r>
              <a:rPr lang="ru-RU" sz="1600" b="1" dirty="0">
                <a:latin typeface="Arial" panose="020B0604020202020204" pitchFamily="34" charset="0"/>
                <a:cs typeface="Arial" panose="020B0604020202020204" pitchFamily="34" charset="0"/>
              </a:rPr>
              <a:t>Сотрудничество с </a:t>
            </a:r>
            <a:r>
              <a:rPr lang="ru-RU" sz="1600" b="1" dirty="0" err="1">
                <a:latin typeface="Arial" panose="020B0604020202020204" pitchFamily="34" charset="0"/>
                <a:cs typeface="Arial" panose="020B0604020202020204" pitchFamily="34" charset="0"/>
              </a:rPr>
              <a:t>ритейлерами</a:t>
            </a:r>
            <a:endParaRPr lang="ru-RU" sz="1600" b="1" dirty="0">
              <a:latin typeface="Arial" panose="020B0604020202020204" pitchFamily="34" charset="0"/>
              <a:cs typeface="Arial" panose="020B0604020202020204" pitchFamily="34" charset="0"/>
            </a:endParaRPr>
          </a:p>
          <a:p>
            <a:r>
              <a:rPr lang="ru-RU" sz="1600" dirty="0">
                <a:latin typeface="Arial" panose="020B0604020202020204" pitchFamily="34" charset="0"/>
                <a:cs typeface="Arial" panose="020B0604020202020204" pitchFamily="34" charset="0"/>
              </a:rPr>
              <a:t>Торгово-строительные сети Российской Федерации  - </a:t>
            </a:r>
            <a:r>
              <a:rPr lang="ru-RU" sz="1600" dirty="0" err="1">
                <a:latin typeface="Arial" panose="020B0604020202020204" pitchFamily="34" charset="0"/>
                <a:cs typeface="Arial" panose="020B0604020202020204" pitchFamily="34" charset="0"/>
              </a:rPr>
              <a:t>Леруа</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Мерлен</a:t>
            </a:r>
            <a:r>
              <a:rPr lang="ru-RU" sz="1600" dirty="0">
                <a:latin typeface="Arial" panose="020B0604020202020204" pitchFamily="34" charset="0"/>
                <a:cs typeface="Arial" panose="020B0604020202020204" pitchFamily="34" charset="0"/>
              </a:rPr>
              <a:t>,   </a:t>
            </a:r>
          </a:p>
          <a:p>
            <a:r>
              <a:rPr lang="ru-RU" sz="1600" dirty="0">
                <a:latin typeface="Arial" panose="020B0604020202020204" pitchFamily="34" charset="0"/>
                <a:cs typeface="Arial" panose="020B0604020202020204" pitchFamily="34" charset="0"/>
              </a:rPr>
              <a:t>ТД «Петрович» и Строительный двор, специализирующиеся на продаже строительных материалов, клиентами которых являются крупнейшие строительные компании по всей России.</a:t>
            </a:r>
          </a:p>
          <a:p>
            <a:endParaRPr lang="ru-RU" sz="1600" dirty="0">
              <a:latin typeface="Arial" panose="020B0604020202020204" pitchFamily="34" charset="0"/>
              <a:cs typeface="Arial" panose="020B0604020202020204" pitchFamily="34" charset="0"/>
            </a:endParaRPr>
          </a:p>
          <a:p>
            <a:endParaRPr lang="ru-RU" sz="1600" dirty="0">
              <a:latin typeface="Arial" panose="020B0604020202020204" pitchFamily="34" charset="0"/>
              <a:cs typeface="Arial" panose="020B0604020202020204" pitchFamily="34" charset="0"/>
            </a:endParaRPr>
          </a:p>
          <a:p>
            <a:endParaRPr lang="ru-RU" sz="1600" dirty="0">
              <a:latin typeface="Arial" panose="020B0604020202020204" pitchFamily="34" charset="0"/>
              <a:cs typeface="Arial" panose="020B0604020202020204" pitchFamily="34" charset="0"/>
            </a:endParaRPr>
          </a:p>
          <a:p>
            <a:endParaRPr lang="ru-RU" sz="1600" dirty="0">
              <a:latin typeface="Arial" panose="020B0604020202020204" pitchFamily="34" charset="0"/>
              <a:cs typeface="Arial" panose="020B0604020202020204" pitchFamily="34" charset="0"/>
            </a:endParaRPr>
          </a:p>
          <a:p>
            <a:endParaRPr lang="ru-RU"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85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2521" y="764704"/>
            <a:ext cx="7992888" cy="1569660"/>
          </a:xfrm>
          <a:prstGeom prst="rect">
            <a:avLst/>
          </a:prstGeom>
          <a:noFill/>
        </p:spPr>
        <p:txBody>
          <a:bodyPr wrap="square" rtlCol="0">
            <a:spAutoFit/>
          </a:bodyPr>
          <a:lstStyle/>
          <a:p>
            <a:r>
              <a:rPr lang="ru-RU" sz="1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ПОЧЕМУ КЛИЕНТЫ ВЫБИРАЮТ НАС?</a:t>
            </a:r>
            <a:br>
              <a:rPr lang="en-US" sz="1600" b="1" dirty="0">
                <a:latin typeface="Arial" panose="020B0604020202020204" pitchFamily="34" charset="0"/>
                <a:cs typeface="Arial" panose="020B0604020202020204" pitchFamily="34" charset="0"/>
              </a:rPr>
            </a:br>
            <a:endParaRPr lang="ru-RU" sz="1600" b="1" dirty="0">
              <a:latin typeface="Arial" panose="020B0604020202020204" pitchFamily="34" charset="0"/>
              <a:cs typeface="Arial" panose="020B0604020202020204" pitchFamily="34" charset="0"/>
            </a:endParaRPr>
          </a:p>
          <a:p>
            <a:endParaRPr lang="ru-RU" sz="1600" dirty="0">
              <a:latin typeface="Arial" panose="020B0604020202020204" pitchFamily="34" charset="0"/>
              <a:cs typeface="Arial" panose="020B0604020202020204" pitchFamily="34" charset="0"/>
            </a:endParaRPr>
          </a:p>
          <a:p>
            <a:endParaRPr lang="ru-RU" sz="1600" dirty="0">
              <a:latin typeface="Arial" panose="020B0604020202020204" pitchFamily="34" charset="0"/>
              <a:cs typeface="Arial" panose="020B0604020202020204" pitchFamily="34" charset="0"/>
            </a:endParaRPr>
          </a:p>
          <a:p>
            <a:endParaRPr lang="ru-RU" sz="1600" dirty="0">
              <a:latin typeface="Arial" panose="020B0604020202020204" pitchFamily="34" charset="0"/>
              <a:cs typeface="Arial" panose="020B0604020202020204" pitchFamily="34" charset="0"/>
            </a:endParaRPr>
          </a:p>
          <a:p>
            <a:endParaRPr lang="ru-RU" sz="1600" dirty="0">
              <a:latin typeface="Arial" panose="020B0604020202020204" pitchFamily="34" charset="0"/>
              <a:cs typeface="Arial" panose="020B0604020202020204" pitchFamily="34" charset="0"/>
            </a:endParaRPr>
          </a:p>
        </p:txBody>
      </p:sp>
      <p:sp>
        <p:nvSpPr>
          <p:cNvPr id="5" name="TextBox 4"/>
          <p:cNvSpPr txBox="1"/>
          <p:nvPr/>
        </p:nvSpPr>
        <p:spPr>
          <a:xfrm>
            <a:off x="1632250" y="1160910"/>
            <a:ext cx="5813142" cy="6555641"/>
          </a:xfrm>
          <a:prstGeom prst="rect">
            <a:avLst/>
          </a:prstGeom>
          <a:noFill/>
        </p:spPr>
        <p:txBody>
          <a:bodyPr wrap="square" rtlCol="0">
            <a:spAutoFit/>
          </a:bodyPr>
          <a:lstStyle/>
          <a:p>
            <a:r>
              <a:rPr lang="ru-RU" sz="1400" b="1" dirty="0">
                <a:latin typeface="Arial" panose="020B0604020202020204" pitchFamily="34" charset="0"/>
                <a:cs typeface="Arial" panose="020B0604020202020204" pitchFamily="34" charset="0"/>
              </a:rPr>
              <a:t>Бизнес-процессы стандарта обслуживания </a:t>
            </a:r>
            <a:r>
              <a:rPr lang="en-US" sz="1400" b="1" dirty="0">
                <a:latin typeface="Arial" panose="020B0604020202020204" pitchFamily="34" charset="0"/>
                <a:cs typeface="Arial" panose="020B0604020202020204" pitchFamily="34" charset="0"/>
              </a:rPr>
              <a:t>ISO 9001</a:t>
            </a:r>
          </a:p>
          <a:p>
            <a:r>
              <a:rPr lang="ru-RU" sz="1400" dirty="0">
                <a:latin typeface="Arial" panose="020B0604020202020204" pitchFamily="34" charset="0"/>
                <a:cs typeface="Arial" panose="020B0604020202020204" pitchFamily="34" charset="0"/>
              </a:rPr>
              <a:t>Мы обеспечиваем высокий уровень обслуживания, что подтверждено наличием у нас сертификата на соответствие стандарту </a:t>
            </a:r>
            <a:r>
              <a:rPr lang="en-US" sz="1400" dirty="0">
                <a:latin typeface="Arial" panose="020B0604020202020204" pitchFamily="34" charset="0"/>
                <a:cs typeface="Arial" panose="020B0604020202020204" pitchFamily="34" charset="0"/>
              </a:rPr>
              <a:t>ISO 9001</a:t>
            </a:r>
            <a:endParaRPr lang="ru-RU" sz="1400" dirty="0">
              <a:latin typeface="Arial" panose="020B0604020202020204" pitchFamily="34" charset="0"/>
              <a:cs typeface="Arial" panose="020B0604020202020204" pitchFamily="34" charset="0"/>
            </a:endParaRPr>
          </a:p>
          <a:p>
            <a:endParaRPr lang="ru-RU" sz="1400" dirty="0">
              <a:latin typeface="Arial" panose="020B0604020202020204" pitchFamily="34" charset="0"/>
              <a:cs typeface="Arial" panose="020B0604020202020204" pitchFamily="34" charset="0"/>
            </a:endParaRPr>
          </a:p>
          <a:p>
            <a:r>
              <a:rPr lang="ru-RU" sz="1400" b="1" dirty="0">
                <a:latin typeface="Arial" panose="020B0604020202020204" pitchFamily="34" charset="0"/>
                <a:cs typeface="Arial" panose="020B0604020202020204" pitchFamily="34" charset="0"/>
              </a:rPr>
              <a:t>Мы работаем круглосуточно и без выходных</a:t>
            </a:r>
          </a:p>
          <a:p>
            <a:r>
              <a:rPr lang="ru-RU" sz="1400" dirty="0">
                <a:latin typeface="Arial" panose="020B0604020202020204" pitchFamily="34" charset="0"/>
                <a:cs typeface="Arial" panose="020B0604020202020204" pitchFamily="34" charset="0"/>
              </a:rPr>
              <a:t>Наше рабочее время – 24 часа в сутки 7 дней в неделю, без праздников и выходных. Мы всегда готовы принять ваш заказ и осуществить доставку в любое удобное для Вас время.</a:t>
            </a:r>
          </a:p>
          <a:p>
            <a:endParaRPr lang="ru-RU" sz="1400" dirty="0">
              <a:latin typeface="Arial" panose="020B0604020202020204" pitchFamily="34" charset="0"/>
              <a:cs typeface="Arial" panose="020B0604020202020204" pitchFamily="34" charset="0"/>
            </a:endParaRPr>
          </a:p>
          <a:p>
            <a:r>
              <a:rPr lang="ru-RU" sz="1400" b="1" dirty="0">
                <a:latin typeface="Arial" panose="020B0604020202020204" pitchFamily="34" charset="0"/>
                <a:cs typeface="Arial" panose="020B0604020202020204" pitchFamily="34" charset="0"/>
              </a:rPr>
              <a:t>Персональный менеджер</a:t>
            </a:r>
          </a:p>
          <a:p>
            <a:r>
              <a:rPr lang="ru-RU" sz="1400" dirty="0">
                <a:latin typeface="Arial" panose="020B0604020202020204" pitchFamily="34" charset="0"/>
                <a:cs typeface="Arial" panose="020B0604020202020204" pitchFamily="34" charset="0"/>
              </a:rPr>
              <a:t>Наш специалист полностью берет на себя сопровождение сделки – от заявки до момента поставки на объект в полном объеме. Вы всегда можете связаться со своим персональным менеджером для уточнения любого вопроса касательно вашего заказа.</a:t>
            </a:r>
          </a:p>
          <a:p>
            <a:endParaRPr lang="ru-RU" sz="1400" dirty="0">
              <a:latin typeface="Arial" panose="020B0604020202020204" pitchFamily="34" charset="0"/>
              <a:cs typeface="Arial" panose="020B0604020202020204" pitchFamily="34" charset="0"/>
            </a:endParaRPr>
          </a:p>
          <a:p>
            <a:r>
              <a:rPr lang="ru-RU" sz="1400" b="1" dirty="0">
                <a:latin typeface="Arial" panose="020B0604020202020204" pitchFamily="34" charset="0"/>
                <a:cs typeface="Arial" panose="020B0604020202020204" pitchFamily="34" charset="0"/>
              </a:rPr>
              <a:t>10-ка лучших </a:t>
            </a:r>
            <a:r>
              <a:rPr lang="ru-RU" sz="1400" b="1" dirty="0" err="1">
                <a:latin typeface="Arial" panose="020B0604020202020204" pitchFamily="34" charset="0"/>
                <a:cs typeface="Arial" panose="020B0604020202020204" pitchFamily="34" charset="0"/>
              </a:rPr>
              <a:t>металлоторговцев</a:t>
            </a:r>
            <a:endParaRPr lang="ru-RU" sz="1400" b="1" dirty="0">
              <a:latin typeface="Arial" panose="020B0604020202020204" pitchFamily="34" charset="0"/>
              <a:cs typeface="Arial" panose="020B0604020202020204" pitchFamily="34" charset="0"/>
            </a:endParaRPr>
          </a:p>
          <a:p>
            <a:r>
              <a:rPr lang="ru-RU" sz="1400" dirty="0">
                <a:latin typeface="Arial" panose="020B0604020202020204" pitchFamily="34" charset="0"/>
                <a:cs typeface="Arial" panose="020B0604020202020204" pitchFamily="34" charset="0"/>
              </a:rPr>
              <a:t>Второй год подряд компания «Крафт групп» входит в 10-ку лидеров среди российских поставщиков сортового проката.</a:t>
            </a:r>
          </a:p>
          <a:p>
            <a:endParaRPr lang="ru-RU" sz="1400" dirty="0">
              <a:latin typeface="Arial" panose="020B0604020202020204" pitchFamily="34" charset="0"/>
              <a:cs typeface="Arial" panose="020B0604020202020204" pitchFamily="34" charset="0"/>
            </a:endParaRPr>
          </a:p>
          <a:p>
            <a:r>
              <a:rPr lang="ru-RU" sz="1400" b="1" dirty="0">
                <a:latin typeface="Arial" panose="020B0604020202020204" pitchFamily="34" charset="0"/>
                <a:cs typeface="Arial" panose="020B0604020202020204" pitchFamily="34" charset="0"/>
              </a:rPr>
              <a:t>Привлекательный работодатель</a:t>
            </a:r>
          </a:p>
          <a:p>
            <a:r>
              <a:rPr lang="ru-RU" sz="1400" dirty="0">
                <a:latin typeface="Arial" panose="020B0604020202020204" pitchFamily="34" charset="0"/>
                <a:cs typeface="Arial" panose="020B0604020202020204" pitchFamily="34" charset="0"/>
              </a:rPr>
              <a:t>Ежегодно наша компания получает награду, как «Привлекательный работодатель»</a:t>
            </a:r>
            <a:r>
              <a:rPr lang="en-US" sz="1400" dirty="0">
                <a:latin typeface="Arial" panose="020B0604020202020204" pitchFamily="34" charset="0"/>
                <a:cs typeface="Arial" panose="020B0604020202020204" pitchFamily="34" charset="0"/>
              </a:rPr>
              <a:t> </a:t>
            </a:r>
            <a:r>
              <a:rPr lang="ru-RU" sz="1400" dirty="0">
                <a:latin typeface="Arial" panose="020B0604020202020204" pitchFamily="34" charset="0"/>
                <a:cs typeface="Arial" panose="020B0604020202020204" pitchFamily="34" charset="0"/>
              </a:rPr>
              <a:t>года по результатам работы с порталом </a:t>
            </a:r>
            <a:r>
              <a:rPr lang="en-US" sz="1400" dirty="0">
                <a:latin typeface="Arial" panose="020B0604020202020204" pitchFamily="34" charset="0"/>
                <a:cs typeface="Arial" panose="020B0604020202020204" pitchFamily="34" charset="0"/>
              </a:rPr>
              <a:t>superjob.ru</a:t>
            </a:r>
            <a:r>
              <a:rPr lang="ru-RU" sz="1400" dirty="0">
                <a:latin typeface="Arial" panose="020B0604020202020204" pitchFamily="34" charset="0"/>
                <a:cs typeface="Arial" panose="020B0604020202020204" pitchFamily="34" charset="0"/>
              </a:rPr>
              <a:t>. Мы постоянно улучшаем условия труда сотрудников компании.</a:t>
            </a:r>
          </a:p>
          <a:p>
            <a:endParaRPr lang="ru-RU" sz="1400" dirty="0">
              <a:latin typeface="Arial" panose="020B0604020202020204" pitchFamily="34" charset="0"/>
              <a:cs typeface="Arial" panose="020B0604020202020204" pitchFamily="34" charset="0"/>
            </a:endParaRPr>
          </a:p>
          <a:p>
            <a:endParaRPr lang="ru-RU" sz="1400" dirty="0">
              <a:latin typeface="Arial" panose="020B0604020202020204" pitchFamily="34" charset="0"/>
              <a:cs typeface="Arial" panose="020B0604020202020204" pitchFamily="34" charset="0"/>
            </a:endParaRPr>
          </a:p>
          <a:p>
            <a:endParaRPr lang="ru-RU"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endParaRPr lang="ru-RU" sz="1400" dirty="0">
              <a:latin typeface="Arial" panose="020B0604020202020204" pitchFamily="34" charset="0"/>
              <a:cs typeface="Arial" panose="020B0604020202020204" pitchFamily="34" charset="0"/>
            </a:endParaRPr>
          </a:p>
        </p:txBody>
      </p:sp>
      <p:pic>
        <p:nvPicPr>
          <p:cNvPr id="6" name="Рисунок 5"/>
          <p:cNvPicPr>
            <a:picLocks noChangeAspect="1"/>
          </p:cNvPicPr>
          <p:nvPr/>
        </p:nvPicPr>
        <p:blipFill>
          <a:blip r:embed="rId2"/>
          <a:stretch>
            <a:fillRect/>
          </a:stretch>
        </p:blipFill>
        <p:spPr>
          <a:xfrm>
            <a:off x="683568" y="1269205"/>
            <a:ext cx="771525" cy="742950"/>
          </a:xfrm>
          <a:prstGeom prst="rect">
            <a:avLst/>
          </a:prstGeom>
        </p:spPr>
      </p:pic>
      <p:pic>
        <p:nvPicPr>
          <p:cNvPr id="7" name="Рисунок 6"/>
          <p:cNvPicPr>
            <a:picLocks noChangeAspect="1"/>
          </p:cNvPicPr>
          <p:nvPr/>
        </p:nvPicPr>
        <p:blipFill>
          <a:blip r:embed="rId3"/>
          <a:stretch>
            <a:fillRect/>
          </a:stretch>
        </p:blipFill>
        <p:spPr>
          <a:xfrm>
            <a:off x="656506" y="2315555"/>
            <a:ext cx="799913" cy="753406"/>
          </a:xfrm>
          <a:prstGeom prst="rect">
            <a:avLst/>
          </a:prstGeom>
        </p:spPr>
      </p:pic>
      <p:pic>
        <p:nvPicPr>
          <p:cNvPr id="8" name="Рисунок 7"/>
          <p:cNvPicPr>
            <a:picLocks noChangeAspect="1"/>
          </p:cNvPicPr>
          <p:nvPr/>
        </p:nvPicPr>
        <p:blipFill>
          <a:blip r:embed="rId4"/>
          <a:stretch>
            <a:fillRect/>
          </a:stretch>
        </p:blipFill>
        <p:spPr>
          <a:xfrm>
            <a:off x="683568" y="3372361"/>
            <a:ext cx="713746" cy="704711"/>
          </a:xfrm>
          <a:prstGeom prst="rect">
            <a:avLst/>
          </a:prstGeom>
        </p:spPr>
      </p:pic>
      <p:pic>
        <p:nvPicPr>
          <p:cNvPr id="9" name="Рисунок 8"/>
          <p:cNvPicPr>
            <a:picLocks noChangeAspect="1"/>
          </p:cNvPicPr>
          <p:nvPr/>
        </p:nvPicPr>
        <p:blipFill>
          <a:blip r:embed="rId5"/>
          <a:stretch>
            <a:fillRect/>
          </a:stretch>
        </p:blipFill>
        <p:spPr>
          <a:xfrm>
            <a:off x="710990" y="4509121"/>
            <a:ext cx="729432" cy="720080"/>
          </a:xfrm>
          <a:prstGeom prst="rect">
            <a:avLst/>
          </a:prstGeom>
        </p:spPr>
      </p:pic>
      <p:pic>
        <p:nvPicPr>
          <p:cNvPr id="10" name="Рисунок 9"/>
          <p:cNvPicPr>
            <a:picLocks noChangeAspect="1"/>
          </p:cNvPicPr>
          <p:nvPr/>
        </p:nvPicPr>
        <p:blipFill>
          <a:blip r:embed="rId6"/>
          <a:stretch>
            <a:fillRect/>
          </a:stretch>
        </p:blipFill>
        <p:spPr>
          <a:xfrm>
            <a:off x="710990" y="5445224"/>
            <a:ext cx="752475" cy="762000"/>
          </a:xfrm>
          <a:prstGeom prst="rect">
            <a:avLst/>
          </a:prstGeom>
        </p:spPr>
      </p:pic>
      <p:pic>
        <p:nvPicPr>
          <p:cNvPr id="11" name="Рисунок 10"/>
          <p:cNvPicPr>
            <a:picLocks noChangeAspect="1"/>
          </p:cNvPicPr>
          <p:nvPr/>
        </p:nvPicPr>
        <p:blipFill>
          <a:blip r:embed="rId7"/>
          <a:stretch>
            <a:fillRect/>
          </a:stretch>
        </p:blipFill>
        <p:spPr>
          <a:xfrm>
            <a:off x="7027274" y="417964"/>
            <a:ext cx="2009221" cy="2845003"/>
          </a:xfrm>
          <a:prstGeom prst="rect">
            <a:avLst/>
          </a:prstGeom>
        </p:spPr>
      </p:pic>
      <p:pic>
        <p:nvPicPr>
          <p:cNvPr id="12" name="Рисунок 11"/>
          <p:cNvPicPr>
            <a:picLocks noChangeAspect="1"/>
          </p:cNvPicPr>
          <p:nvPr/>
        </p:nvPicPr>
        <p:blipFill>
          <a:blip r:embed="rId2"/>
          <a:stretch>
            <a:fillRect/>
          </a:stretch>
        </p:blipFill>
        <p:spPr>
          <a:xfrm>
            <a:off x="683568" y="1272880"/>
            <a:ext cx="771525" cy="742950"/>
          </a:xfrm>
          <a:prstGeom prst="rect">
            <a:avLst/>
          </a:prstGeom>
        </p:spPr>
      </p:pic>
      <p:pic>
        <p:nvPicPr>
          <p:cNvPr id="13" name="Рисунок 12"/>
          <p:cNvPicPr>
            <a:picLocks noChangeAspect="1"/>
          </p:cNvPicPr>
          <p:nvPr/>
        </p:nvPicPr>
        <p:blipFill>
          <a:blip r:embed="rId3"/>
          <a:stretch>
            <a:fillRect/>
          </a:stretch>
        </p:blipFill>
        <p:spPr>
          <a:xfrm>
            <a:off x="656506" y="2319230"/>
            <a:ext cx="799913" cy="753406"/>
          </a:xfrm>
          <a:prstGeom prst="rect">
            <a:avLst/>
          </a:prstGeom>
        </p:spPr>
      </p:pic>
      <p:pic>
        <p:nvPicPr>
          <p:cNvPr id="14" name="Рисунок 13"/>
          <p:cNvPicPr>
            <a:picLocks noChangeAspect="1"/>
          </p:cNvPicPr>
          <p:nvPr/>
        </p:nvPicPr>
        <p:blipFill>
          <a:blip r:embed="rId4"/>
          <a:stretch>
            <a:fillRect/>
          </a:stretch>
        </p:blipFill>
        <p:spPr>
          <a:xfrm>
            <a:off x="683568" y="3376036"/>
            <a:ext cx="713746" cy="704711"/>
          </a:xfrm>
          <a:prstGeom prst="rect">
            <a:avLst/>
          </a:prstGeom>
        </p:spPr>
      </p:pic>
      <p:pic>
        <p:nvPicPr>
          <p:cNvPr id="15" name="Рисунок 14"/>
          <p:cNvPicPr>
            <a:picLocks noChangeAspect="1"/>
          </p:cNvPicPr>
          <p:nvPr/>
        </p:nvPicPr>
        <p:blipFill>
          <a:blip r:embed="rId5"/>
          <a:stretch>
            <a:fillRect/>
          </a:stretch>
        </p:blipFill>
        <p:spPr>
          <a:xfrm>
            <a:off x="710990" y="4512796"/>
            <a:ext cx="729432" cy="720080"/>
          </a:xfrm>
          <a:prstGeom prst="rect">
            <a:avLst/>
          </a:prstGeom>
        </p:spPr>
      </p:pic>
    </p:spTree>
    <p:extLst>
      <p:ext uri="{BB962C8B-B14F-4D97-AF65-F5344CB8AC3E}">
        <p14:creationId xmlns:p14="http://schemas.microsoft.com/office/powerpoint/2010/main" val="2907888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827585" y="1412776"/>
            <a:ext cx="3528392" cy="1942570"/>
          </a:xfrm>
          <a:prstGeom prst="rect">
            <a:avLst/>
          </a:prstGeom>
          <a:ln>
            <a:noFill/>
          </a:ln>
          <a:effectLst>
            <a:outerShdw blurRad="292100" dist="139700" dir="2700000" algn="tl" rotWithShape="0">
              <a:srgbClr val="333333">
                <a:alpha val="65000"/>
              </a:srgbClr>
            </a:outerShdw>
          </a:effectLst>
        </p:spPr>
      </p:pic>
      <p:pic>
        <p:nvPicPr>
          <p:cNvPr id="7" name="Рисунок 6"/>
          <p:cNvPicPr>
            <a:picLocks noChangeAspect="1"/>
          </p:cNvPicPr>
          <p:nvPr/>
        </p:nvPicPr>
        <p:blipFill>
          <a:blip r:embed="rId3"/>
          <a:stretch>
            <a:fillRect/>
          </a:stretch>
        </p:blipFill>
        <p:spPr>
          <a:xfrm>
            <a:off x="827584" y="3811200"/>
            <a:ext cx="3528393" cy="2095290"/>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DA173FB5-8909-4A7C-A726-8B2C34A3CDC3}"/>
              </a:ext>
            </a:extLst>
          </p:cNvPr>
          <p:cNvSpPr txBox="1"/>
          <p:nvPr/>
        </p:nvSpPr>
        <p:spPr>
          <a:xfrm>
            <a:off x="827584" y="1442520"/>
            <a:ext cx="1008112" cy="461665"/>
          </a:xfrm>
          <a:prstGeom prst="rect">
            <a:avLst/>
          </a:prstGeom>
          <a:solidFill>
            <a:srgbClr val="A7A9AC"/>
          </a:solidFill>
        </p:spPr>
        <p:txBody>
          <a:bodyPr wrap="square" rtlCol="0">
            <a:spAutoFit/>
          </a:bodyPr>
          <a:lstStyle/>
          <a:p>
            <a:r>
              <a:rPr lang="ru-RU" sz="1200" b="1" dirty="0">
                <a:solidFill>
                  <a:schemeClr val="bg1"/>
                </a:solidFill>
                <a:latin typeface="Arial" panose="020B0604020202020204" pitchFamily="34" charset="0"/>
                <a:cs typeface="Arial" panose="020B0604020202020204" pitchFamily="34" charset="0"/>
              </a:rPr>
              <a:t>ПАРК ЗАРЯДЬЕ</a:t>
            </a:r>
          </a:p>
        </p:txBody>
      </p:sp>
      <p:sp>
        <p:nvSpPr>
          <p:cNvPr id="3" name="TextBox 2">
            <a:extLst>
              <a:ext uri="{FF2B5EF4-FFF2-40B4-BE49-F238E27FC236}">
                <a16:creationId xmlns:a16="http://schemas.microsoft.com/office/drawing/2014/main" id="{E4588CA9-C3F0-453B-8410-AAC850C48638}"/>
              </a:ext>
            </a:extLst>
          </p:cNvPr>
          <p:cNvSpPr txBox="1"/>
          <p:nvPr/>
        </p:nvSpPr>
        <p:spPr>
          <a:xfrm>
            <a:off x="827584" y="3962274"/>
            <a:ext cx="1292923" cy="461665"/>
          </a:xfrm>
          <a:prstGeom prst="rect">
            <a:avLst/>
          </a:prstGeom>
          <a:solidFill>
            <a:schemeClr val="bg1"/>
          </a:solidFill>
        </p:spPr>
        <p:txBody>
          <a:bodyPr wrap="square" rtlCol="0">
            <a:spAutoFit/>
          </a:bodyPr>
          <a:lstStyle/>
          <a:p>
            <a:r>
              <a:rPr lang="ru-RU" sz="1200" b="1" dirty="0">
                <a:solidFill>
                  <a:schemeClr val="bg1">
                    <a:lumMod val="65000"/>
                  </a:schemeClr>
                </a:solidFill>
                <a:latin typeface="Arial" panose="020B0604020202020204" pitchFamily="34" charset="0"/>
                <a:cs typeface="Arial" panose="020B0604020202020204" pitchFamily="34" charset="0"/>
              </a:rPr>
              <a:t>КЕРЧЕНСКИЙ МОСТ</a:t>
            </a:r>
          </a:p>
        </p:txBody>
      </p:sp>
      <p:sp>
        <p:nvSpPr>
          <p:cNvPr id="10" name="TextBox 9"/>
          <p:cNvSpPr txBox="1"/>
          <p:nvPr/>
        </p:nvSpPr>
        <p:spPr>
          <a:xfrm>
            <a:off x="467544" y="805727"/>
            <a:ext cx="4896544" cy="338554"/>
          </a:xfrm>
          <a:prstGeom prst="rect">
            <a:avLst/>
          </a:prstGeom>
          <a:noFill/>
        </p:spPr>
        <p:txBody>
          <a:bodyPr wrap="square" rtlCol="0">
            <a:spAutoFit/>
          </a:bodyPr>
          <a:lstStyle/>
          <a:p>
            <a:r>
              <a:rPr lang="ru-RU" sz="1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ОБЪЕКТЫ, КОТОРЫМИ МЫ ГОРДИМСЯ</a:t>
            </a:r>
          </a:p>
        </p:txBody>
      </p:sp>
      <p:sp>
        <p:nvSpPr>
          <p:cNvPr id="11" name="Прямоугольник 10"/>
          <p:cNvSpPr/>
          <p:nvPr/>
        </p:nvSpPr>
        <p:spPr>
          <a:xfrm>
            <a:off x="4788024" y="1576147"/>
            <a:ext cx="3148485" cy="1107996"/>
          </a:xfrm>
          <a:prstGeom prst="rect">
            <a:avLst/>
          </a:prstGeom>
        </p:spPr>
        <p:txBody>
          <a:bodyPr wrap="square">
            <a:spAutoFit/>
          </a:bodyPr>
          <a:lstStyle/>
          <a:p>
            <a:r>
              <a:rPr lang="ru-RU" sz="1100" dirty="0">
                <a:latin typeface="Arial" panose="020B0604020202020204" pitchFamily="34" charset="0"/>
                <a:cs typeface="Arial" panose="020B0604020202020204" pitchFamily="34" charset="0"/>
              </a:rPr>
              <a:t>Парк «Зарядье» - уникальное пространство для общественного культурного досуга, построенное в самом сердце столицы. Он совмещает в одном месте неповторимую природу нашей Родины, технологии современности , развлечения и досуги.</a:t>
            </a:r>
          </a:p>
        </p:txBody>
      </p:sp>
      <p:sp>
        <p:nvSpPr>
          <p:cNvPr id="12" name="Прямоугольник 11"/>
          <p:cNvSpPr/>
          <p:nvPr/>
        </p:nvSpPr>
        <p:spPr>
          <a:xfrm>
            <a:off x="4788024" y="3962274"/>
            <a:ext cx="3148485" cy="1277273"/>
          </a:xfrm>
          <a:prstGeom prst="rect">
            <a:avLst/>
          </a:prstGeom>
        </p:spPr>
        <p:txBody>
          <a:bodyPr wrap="square">
            <a:spAutoFit/>
          </a:bodyPr>
          <a:lstStyle/>
          <a:p>
            <a:r>
              <a:rPr lang="ru-RU" sz="1100" dirty="0">
                <a:latin typeface="Arial" panose="020B0604020202020204" pitchFamily="34" charset="0"/>
                <a:cs typeface="Arial" panose="020B0604020202020204" pitchFamily="34" charset="0"/>
              </a:rPr>
              <a:t>Возведение моста является самым масштабным инженерным проектом Российской Федерации , начиная с 1991 года. Мост протяженностью 19 километров, включающий в себя </a:t>
            </a:r>
            <a:r>
              <a:rPr lang="ru-RU" sz="1100" dirty="0" err="1">
                <a:latin typeface="Arial" panose="020B0604020202020204" pitchFamily="34" charset="0"/>
                <a:cs typeface="Arial" panose="020B0604020202020204" pitchFamily="34" charset="0"/>
              </a:rPr>
              <a:t>четырехполосный</a:t>
            </a:r>
            <a:r>
              <a:rPr lang="ru-RU" sz="1100" dirty="0">
                <a:latin typeface="Arial" panose="020B0604020202020204" pitchFamily="34" charset="0"/>
                <a:cs typeface="Arial" panose="020B0604020202020204" pitchFamily="34" charset="0"/>
              </a:rPr>
              <a:t> автомобильный переход и две ж/д колеи, соединил Таманский полуостров и Крым.</a:t>
            </a:r>
          </a:p>
        </p:txBody>
      </p:sp>
    </p:spTree>
    <p:extLst>
      <p:ext uri="{BB962C8B-B14F-4D97-AF65-F5344CB8AC3E}">
        <p14:creationId xmlns:p14="http://schemas.microsoft.com/office/powerpoint/2010/main" val="3745148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2"/>
          <a:stretch>
            <a:fillRect/>
          </a:stretch>
        </p:blipFill>
        <p:spPr>
          <a:xfrm>
            <a:off x="755577" y="1556792"/>
            <a:ext cx="3384376" cy="1918794"/>
          </a:xfrm>
          <a:prstGeom prst="rect">
            <a:avLst/>
          </a:prstGeom>
          <a:ln>
            <a:noFill/>
          </a:ln>
          <a:effectLst>
            <a:outerShdw blurRad="292100" dist="139700" dir="2700000" algn="tl" rotWithShape="0">
              <a:srgbClr val="333333">
                <a:alpha val="65000"/>
              </a:srgbClr>
            </a:outerShdw>
          </a:effectLst>
        </p:spPr>
      </p:pic>
      <p:sp>
        <p:nvSpPr>
          <p:cNvPr id="4" name="Прямоугольник 3">
            <a:extLst>
              <a:ext uri="{FF2B5EF4-FFF2-40B4-BE49-F238E27FC236}">
                <a16:creationId xmlns:a16="http://schemas.microsoft.com/office/drawing/2014/main" id="{EAC15609-1C74-400F-930E-497A0A49B727}"/>
              </a:ext>
            </a:extLst>
          </p:cNvPr>
          <p:cNvSpPr/>
          <p:nvPr/>
        </p:nvSpPr>
        <p:spPr>
          <a:xfrm>
            <a:off x="755576" y="1685192"/>
            <a:ext cx="1728193" cy="830997"/>
          </a:xfrm>
          <a:prstGeom prst="rect">
            <a:avLst/>
          </a:prstGeom>
          <a:solidFill>
            <a:schemeClr val="bg1"/>
          </a:solidFill>
        </p:spPr>
        <p:txBody>
          <a:bodyPr wrap="square">
            <a:spAutoFit/>
          </a:bodyPr>
          <a:lstStyle/>
          <a:p>
            <a:r>
              <a:rPr lang="ru-RU" sz="1200" b="1" dirty="0">
                <a:solidFill>
                  <a:schemeClr val="bg1">
                    <a:lumMod val="65000"/>
                  </a:schemeClr>
                </a:solidFill>
                <a:latin typeface="Arial" panose="020B0604020202020204" pitchFamily="34" charset="0"/>
                <a:cs typeface="Arial" panose="020B0604020202020204" pitchFamily="34" charset="0"/>
              </a:rPr>
              <a:t>ЦЕНТР ХУДОЖЕСТВЕННОЙ ГИМНАСТИКИ В «ЛУЖНИКАХ» </a:t>
            </a:r>
          </a:p>
        </p:txBody>
      </p:sp>
      <p:sp>
        <p:nvSpPr>
          <p:cNvPr id="10" name="TextBox 9"/>
          <p:cNvSpPr txBox="1"/>
          <p:nvPr/>
        </p:nvSpPr>
        <p:spPr>
          <a:xfrm>
            <a:off x="467544" y="805727"/>
            <a:ext cx="4896544" cy="338554"/>
          </a:xfrm>
          <a:prstGeom prst="rect">
            <a:avLst/>
          </a:prstGeom>
          <a:noFill/>
        </p:spPr>
        <p:txBody>
          <a:bodyPr wrap="square" rtlCol="0">
            <a:spAutoFit/>
          </a:bodyPr>
          <a:lstStyle/>
          <a:p>
            <a:r>
              <a:rPr lang="ru-RU" sz="1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ОБЪЕКТЫ, КОТОРЫМИ МЫ ГОРДИМСЯ</a:t>
            </a:r>
          </a:p>
        </p:txBody>
      </p:sp>
      <p:cxnSp>
        <p:nvCxnSpPr>
          <p:cNvPr id="12" name="Прямая соединительная линия 11">
            <a:extLst>
              <a:ext uri="{FF2B5EF4-FFF2-40B4-BE49-F238E27FC236}">
                <a16:creationId xmlns:a16="http://schemas.microsoft.com/office/drawing/2014/main" id="{224C72E7-5E95-41CA-8DC2-362C7BF7D9C4}"/>
              </a:ext>
            </a:extLst>
          </p:cNvPr>
          <p:cNvCxnSpPr/>
          <p:nvPr/>
        </p:nvCxnSpPr>
        <p:spPr>
          <a:xfrm flipV="1">
            <a:off x="1089103" y="4098470"/>
            <a:ext cx="386553" cy="130179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Рисунок 12"/>
          <p:cNvPicPr>
            <a:picLocks noChangeAspect="1"/>
          </p:cNvPicPr>
          <p:nvPr/>
        </p:nvPicPr>
        <p:blipFill>
          <a:blip r:embed="rId3"/>
          <a:stretch>
            <a:fillRect/>
          </a:stretch>
        </p:blipFill>
        <p:spPr>
          <a:xfrm>
            <a:off x="755575" y="3861047"/>
            <a:ext cx="3384377" cy="1944217"/>
          </a:xfrm>
          <a:prstGeom prst="rect">
            <a:avLst/>
          </a:prstGeom>
          <a:ln>
            <a:noFill/>
          </a:ln>
          <a:effectLst>
            <a:outerShdw blurRad="292100" dist="139700" dir="2700000" algn="tl" rotWithShape="0">
              <a:srgbClr val="333333">
                <a:alpha val="65000"/>
              </a:srgbClr>
            </a:outerShdw>
          </a:effectLst>
        </p:spPr>
      </p:pic>
      <p:sp>
        <p:nvSpPr>
          <p:cNvPr id="14" name="TextBox 13">
            <a:extLst>
              <a:ext uri="{FF2B5EF4-FFF2-40B4-BE49-F238E27FC236}">
                <a16:creationId xmlns:a16="http://schemas.microsoft.com/office/drawing/2014/main" id="{5ACA4AF6-7C5E-4469-B429-EB5ED1A80E09}"/>
              </a:ext>
            </a:extLst>
          </p:cNvPr>
          <p:cNvSpPr txBox="1"/>
          <p:nvPr/>
        </p:nvSpPr>
        <p:spPr>
          <a:xfrm>
            <a:off x="755576" y="3933056"/>
            <a:ext cx="1156216" cy="261610"/>
          </a:xfrm>
          <a:prstGeom prst="rect">
            <a:avLst/>
          </a:prstGeom>
          <a:solidFill>
            <a:srgbClr val="A7A9AC"/>
          </a:solidFill>
        </p:spPr>
        <p:txBody>
          <a:bodyPr wrap="square" rtlCol="0">
            <a:spAutoFit/>
          </a:bodyPr>
          <a:lstStyle/>
          <a:p>
            <a:r>
              <a:rPr lang="ru-RU" sz="1100" b="1" dirty="0">
                <a:solidFill>
                  <a:schemeClr val="bg1"/>
                </a:solidFill>
                <a:latin typeface="Arial" panose="020B0604020202020204" pitchFamily="34" charset="0"/>
                <a:cs typeface="Arial" panose="020B0604020202020204" pitchFamily="34" charset="0"/>
              </a:rPr>
              <a:t>СКОЛКОВО</a:t>
            </a:r>
          </a:p>
        </p:txBody>
      </p:sp>
      <p:sp>
        <p:nvSpPr>
          <p:cNvPr id="15" name="Прямоугольник 14"/>
          <p:cNvSpPr/>
          <p:nvPr/>
        </p:nvSpPr>
        <p:spPr>
          <a:xfrm>
            <a:off x="4460895" y="1711744"/>
            <a:ext cx="3148485" cy="1107996"/>
          </a:xfrm>
          <a:prstGeom prst="rect">
            <a:avLst/>
          </a:prstGeom>
        </p:spPr>
        <p:txBody>
          <a:bodyPr wrap="square">
            <a:spAutoFit/>
          </a:bodyPr>
          <a:lstStyle/>
          <a:p>
            <a:r>
              <a:rPr lang="ru-RU" sz="1100" dirty="0">
                <a:latin typeface="Arial" panose="020B0604020202020204" pitchFamily="34" charset="0"/>
                <a:cs typeface="Arial" panose="020B0604020202020204" pitchFamily="34" charset="0"/>
              </a:rPr>
              <a:t>Центр художественной гимнастики предназначен для проведения соревнований по художественной гимнастике различного уровня, спортивных, тренировочных и культурно-массовых мероприятий, в том числе чемпионатов Европы и Мира. </a:t>
            </a:r>
          </a:p>
        </p:txBody>
      </p:sp>
      <p:sp>
        <p:nvSpPr>
          <p:cNvPr id="16" name="Прямоугольник 15"/>
          <p:cNvSpPr/>
          <p:nvPr/>
        </p:nvSpPr>
        <p:spPr>
          <a:xfrm>
            <a:off x="4460895" y="4097871"/>
            <a:ext cx="3148485" cy="1107996"/>
          </a:xfrm>
          <a:prstGeom prst="rect">
            <a:avLst/>
          </a:prstGeom>
        </p:spPr>
        <p:txBody>
          <a:bodyPr wrap="square">
            <a:spAutoFit/>
          </a:bodyPr>
          <a:lstStyle/>
          <a:p>
            <a:r>
              <a:rPr lang="ru-RU" sz="1100" dirty="0">
                <a:latin typeface="Arial" panose="020B0604020202020204" pitchFamily="34" charset="0"/>
                <a:cs typeface="Arial" panose="020B0604020202020204" pitchFamily="34" charset="0"/>
              </a:rPr>
              <a:t>«Кремниевая долина», как еще называют инновационный центр, имеет очень важное для науки Росси значение. Она призвана помочь ученым не только разрабатывать и создавать новейшие технологии, а также успешно продвигать и продавать их.</a:t>
            </a:r>
          </a:p>
        </p:txBody>
      </p:sp>
    </p:spTree>
    <p:extLst>
      <p:ext uri="{BB962C8B-B14F-4D97-AF65-F5344CB8AC3E}">
        <p14:creationId xmlns:p14="http://schemas.microsoft.com/office/powerpoint/2010/main" val="1696900674"/>
      </p:ext>
    </p:extLst>
  </p:cSld>
  <p:clrMapOvr>
    <a:masterClrMapping/>
  </p:clrMapOvr>
</p:sld>
</file>

<file path=ppt/theme/theme1.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Тема Office">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762</TotalTime>
  <Words>806</Words>
  <Application>Microsoft Macintosh PowerPoint</Application>
  <PresentationFormat>Экран (4:3)</PresentationFormat>
  <Paragraphs>93</Paragraphs>
  <Slides>11</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3</vt:i4>
      </vt:variant>
      <vt:variant>
        <vt:lpstr>Заголовки слайдов</vt:lpstr>
      </vt:variant>
      <vt:variant>
        <vt:i4>11</vt:i4>
      </vt:variant>
    </vt:vector>
  </HeadingPairs>
  <TitlesOfParts>
    <vt:vector size="17" baseType="lpstr">
      <vt:lpstr>Arial</vt:lpstr>
      <vt:lpstr>Arial Narrow</vt:lpstr>
      <vt:lpstr>Calibri</vt:lpstr>
      <vt:lpstr>1_Тема Office</vt:lpstr>
      <vt:lpstr>Тема Office</vt:lpstr>
      <vt:lpstr>2_Тема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Design</dc:creator>
  <cp:lastModifiedBy>Кирилл Закурдаев</cp:lastModifiedBy>
  <cp:revision>117</cp:revision>
  <dcterms:created xsi:type="dcterms:W3CDTF">2017-10-02T13:46:19Z</dcterms:created>
  <dcterms:modified xsi:type="dcterms:W3CDTF">2018-11-19T10:49:54Z</dcterms:modified>
</cp:coreProperties>
</file>